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86A0AC0-741B-466E-8FD5-0ECDF5B6210B}" type="datetimeFigureOut">
              <a:rPr lang="es-ES" smtClean="0"/>
              <a:t>05/10/2012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86A0AC0-741B-466E-8FD5-0ECDF5B6210B}" type="datetimeFigureOut">
              <a:rPr lang="es-ES" smtClean="0"/>
              <a:t>05/10/2012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86A0AC0-741B-466E-8FD5-0ECDF5B6210B}" type="datetimeFigureOut">
              <a:rPr lang="es-ES" smtClean="0"/>
              <a:t>05/10/2012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86A0AC0-741B-466E-8FD5-0ECDF5B6210B}" type="datetimeFigureOut">
              <a:rPr lang="es-ES" smtClean="0"/>
              <a:t>05/10/2012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86A0AC0-741B-466E-8FD5-0ECDF5B6210B}" type="datetimeFigureOut">
              <a:rPr lang="es-ES" smtClean="0"/>
              <a:t>05/10/2012</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86A0AC0-741B-466E-8FD5-0ECDF5B6210B}" type="datetimeFigureOut">
              <a:rPr lang="es-ES" smtClean="0"/>
              <a:t>05/10/2012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B86A0AC0-741B-466E-8FD5-0ECDF5B6210B}" type="datetimeFigureOut">
              <a:rPr lang="es-ES" smtClean="0"/>
              <a:t>05/10/2012</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B86A0AC0-741B-466E-8FD5-0ECDF5B6210B}" type="datetimeFigureOut">
              <a:rPr lang="es-ES" smtClean="0"/>
              <a:t>05/10/2012</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6A0AC0-741B-466E-8FD5-0ECDF5B6210B}" type="datetimeFigureOut">
              <a:rPr lang="es-ES" smtClean="0"/>
              <a:t>05/10/2012</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082C0BEB-07A7-42AB-81E4-ECFD42A73885}"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86A0AC0-741B-466E-8FD5-0ECDF5B6210B}" type="datetimeFigureOut">
              <a:rPr lang="es-ES" smtClean="0"/>
              <a:t>05/10/2012</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082C0BEB-07A7-42AB-81E4-ECFD42A73885}" type="slidenum">
              <a:rPr lang="es-ES" smtClean="0"/>
              <a:t>‹Nº›</a:t>
            </a:fld>
            <a:endParaRPr lang="es-E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B86A0AC0-741B-466E-8FD5-0ECDF5B6210B}" type="datetimeFigureOut">
              <a:rPr lang="es-ES" smtClean="0"/>
              <a:t>05/10/2012</a:t>
            </a:fld>
            <a:endParaRPr lang="es-ES"/>
          </a:p>
        </p:txBody>
      </p:sp>
      <p:sp>
        <p:nvSpPr>
          <p:cNvPr id="9" name="Slide Number Placeholder 8"/>
          <p:cNvSpPr>
            <a:spLocks noGrp="1"/>
          </p:cNvSpPr>
          <p:nvPr>
            <p:ph type="sldNum" sz="quarter" idx="11"/>
          </p:nvPr>
        </p:nvSpPr>
        <p:spPr/>
        <p:txBody>
          <a:bodyPr/>
          <a:lstStyle/>
          <a:p>
            <a:fld id="{082C0BEB-07A7-42AB-81E4-ECFD42A73885}" type="slidenum">
              <a:rPr lang="es-ES" smtClean="0"/>
              <a:t>‹Nº›</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82C0BEB-07A7-42AB-81E4-ECFD42A73885}" type="slidenum">
              <a:rPr lang="es-ES" smtClean="0"/>
              <a:t>‹Nº›</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86A0AC0-741B-466E-8FD5-0ECDF5B6210B}" type="datetimeFigureOut">
              <a:rPr lang="es-ES" smtClean="0"/>
              <a:t>05/10/2012</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DEPOSITOS HABILITADOS</a:t>
            </a:r>
            <a:endParaRPr lang="es-ES" dirty="0"/>
          </a:p>
        </p:txBody>
      </p:sp>
      <p:sp>
        <p:nvSpPr>
          <p:cNvPr id="3" name="2 Subtítulo"/>
          <p:cNvSpPr>
            <a:spLocks noGrp="1"/>
          </p:cNvSpPr>
          <p:nvPr>
            <p:ph type="subTitle" idx="1"/>
          </p:nvPr>
        </p:nvSpPr>
        <p:spPr/>
        <p:txBody>
          <a:bodyPr/>
          <a:lstStyle/>
          <a:p>
            <a:r>
              <a:rPr lang="es-ES" dirty="0" smtClean="0"/>
              <a:t>COMERCIO EXTERIOR COLOMBIANO</a:t>
            </a:r>
            <a:endParaRPr lang="es-ES" dirty="0"/>
          </a:p>
        </p:txBody>
      </p:sp>
    </p:spTree>
    <p:extLst>
      <p:ext uri="{BB962C8B-B14F-4D97-AF65-F5344CB8AC3E}">
        <p14:creationId xmlns:p14="http://schemas.microsoft.com/office/powerpoint/2010/main" val="37585434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z="3200" dirty="0" smtClean="0"/>
              <a:t>OBLIGACIONES DE LOS DEPÒSITOS</a:t>
            </a:r>
            <a:endParaRPr lang="es-ES" sz="3200" dirty="0"/>
          </a:p>
        </p:txBody>
      </p:sp>
      <p:sp>
        <p:nvSpPr>
          <p:cNvPr id="3" name="2 Marcador de contenido"/>
          <p:cNvSpPr>
            <a:spLocks noGrp="1"/>
          </p:cNvSpPr>
          <p:nvPr>
            <p:ph idx="1"/>
          </p:nvPr>
        </p:nvSpPr>
        <p:spPr>
          <a:xfrm>
            <a:off x="457200" y="1268760"/>
            <a:ext cx="8229600" cy="5400600"/>
          </a:xfrm>
        </p:spPr>
        <p:txBody>
          <a:bodyPr>
            <a:normAutofit fontScale="92500" lnSpcReduction="20000"/>
          </a:bodyPr>
          <a:lstStyle/>
          <a:p>
            <a:r>
              <a:rPr lang="es-ES" dirty="0"/>
              <a:t>Se estipulan de acuerdo con el carácter de la habilitación y en cuanto les sean aplicables. Son las siguientes:  </a:t>
            </a:r>
            <a:endParaRPr lang="es-ES" dirty="0" smtClean="0"/>
          </a:p>
          <a:p>
            <a:endParaRPr lang="es-ES" dirty="0"/>
          </a:p>
          <a:p>
            <a:r>
              <a:rPr lang="es-ES" dirty="0" smtClean="0"/>
              <a:t>·        Recibir</a:t>
            </a:r>
            <a:r>
              <a:rPr lang="es-ES" dirty="0"/>
              <a:t>, custodiar y almacenar únicamente aquellas mercancías que pueden permanecer en sus recintos.</a:t>
            </a:r>
          </a:p>
          <a:p>
            <a:r>
              <a:rPr lang="es-ES" dirty="0"/>
              <a:t>·        Recibir, custodiar y almacenar las mercancías sometidas al régimen de importación, exportación o a la modalidad de transbordo.</a:t>
            </a:r>
          </a:p>
          <a:p>
            <a:r>
              <a:rPr lang="es-ES" dirty="0"/>
              <a:t>·        Registrar en el sistema informático aduanero la información relacionada con la recepción de la carga entregada para su custodia.</a:t>
            </a:r>
          </a:p>
          <a:p>
            <a:r>
              <a:rPr lang="es-ES" dirty="0"/>
              <a:t>·        Observar las medidas que la autoridad aduanera señale para asegurar el cumplimiento de las disposiciones aduaneras.</a:t>
            </a:r>
          </a:p>
          <a:p>
            <a:r>
              <a:rPr lang="es-ES" dirty="0"/>
              <a:t>·        Contar con los equipos necesarios para el cargue, descargue, pesaje, almacenamiento y conservación de las mercancías.</a:t>
            </a:r>
          </a:p>
          <a:p>
            <a:r>
              <a:rPr lang="es-ES" dirty="0"/>
              <a:t>·        Disponer de las áreas necesarias para realizar la inspección física de las mercancías y demás actuaciones aduaneras, a las cuales tendrá acceso el personal que la Dirección de Impuestos y Aduanas determine.</a:t>
            </a:r>
          </a:p>
          <a:p>
            <a:r>
              <a:rPr lang="es-ES" dirty="0" smtClean="0"/>
              <a:t/>
            </a:r>
            <a:br>
              <a:rPr lang="es-ES" dirty="0" smtClean="0"/>
            </a:br>
            <a:endParaRPr lang="es-ES" dirty="0"/>
          </a:p>
        </p:txBody>
      </p:sp>
    </p:spTree>
    <p:extLst>
      <p:ext uri="{BB962C8B-B14F-4D97-AF65-F5344CB8AC3E}">
        <p14:creationId xmlns:p14="http://schemas.microsoft.com/office/powerpoint/2010/main" val="3622347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6048672"/>
          </a:xfrm>
        </p:spPr>
        <p:txBody>
          <a:bodyPr>
            <a:normAutofit/>
          </a:bodyPr>
          <a:lstStyle/>
          <a:p>
            <a:r>
              <a:rPr lang="es-ES" dirty="0"/>
              <a:t>Permitir el reconocimiento físico de las mercancías por parte de las sociedades de Intermediación Aduanera, en las acciones previstas en este Decreto.</a:t>
            </a:r>
          </a:p>
          <a:p>
            <a:r>
              <a:rPr lang="es-ES" dirty="0"/>
              <a:t>·        Mantener claramente identificados los siguientes grupos de mercancías: los que se encuentren en proceso de importación; en proceso de exportación; bajo la modalidad de transbordo; aprehendidos; decomisados; en situación de abandono, y, los que tengan autorización de levante, salvo cuando se trate de mercancías a granel, almacenadas en silos o en tanques especiales;</a:t>
            </a:r>
          </a:p>
          <a:p>
            <a:r>
              <a:rPr lang="es-ES" dirty="0"/>
              <a:t>·        Llevar los registros de la entrada y salida de mercancías, conforme con los requerimientos y condiciones señaladas por la DIAN.</a:t>
            </a:r>
          </a:p>
          <a:p>
            <a:r>
              <a:rPr lang="es-ES" dirty="0"/>
              <a:t>·        Reportar las irregularidades que se presenten y suministrar la información que la autoridad aduanera solicite.</a:t>
            </a:r>
          </a:p>
          <a:p>
            <a:r>
              <a:rPr lang="es-ES" dirty="0"/>
              <a:t>·        Almacenar y custodiar las mercancías abandonadas, aprehendidas y decomisadas en sus recintos. </a:t>
            </a:r>
          </a:p>
          <a:p>
            <a:endParaRPr lang="es-ES" dirty="0"/>
          </a:p>
        </p:txBody>
      </p:sp>
    </p:spTree>
    <p:extLst>
      <p:ext uri="{BB962C8B-B14F-4D97-AF65-F5344CB8AC3E}">
        <p14:creationId xmlns:p14="http://schemas.microsoft.com/office/powerpoint/2010/main" val="1723339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557808"/>
            <a:ext cx="8229600" cy="1143000"/>
          </a:xfrm>
        </p:spPr>
        <p:txBody>
          <a:bodyPr>
            <a:normAutofit fontScale="90000"/>
          </a:bodyPr>
          <a:lstStyle/>
          <a:p>
            <a:r>
              <a:rPr lang="es-ES" dirty="0" smtClean="0"/>
              <a:t>RESPONSABILIDADES DE LOS DEPÒSITOS</a:t>
            </a:r>
            <a:endParaRPr lang="es-ES" dirty="0"/>
          </a:p>
        </p:txBody>
      </p:sp>
      <p:sp>
        <p:nvSpPr>
          <p:cNvPr id="3" name="2 Marcador de contenido"/>
          <p:cNvSpPr>
            <a:spLocks noGrp="1"/>
          </p:cNvSpPr>
          <p:nvPr>
            <p:ph idx="1"/>
          </p:nvPr>
        </p:nvSpPr>
        <p:spPr/>
        <p:txBody>
          <a:bodyPr>
            <a:normAutofit/>
          </a:bodyPr>
          <a:lstStyle/>
          <a:p>
            <a:pPr marL="0" indent="0">
              <a:buNone/>
            </a:pPr>
            <a:r>
              <a:rPr lang="es-ES" dirty="0"/>
              <a:t> </a:t>
            </a:r>
          </a:p>
          <a:p>
            <a:pPr algn="just"/>
            <a:r>
              <a:rPr lang="es-ES" dirty="0"/>
              <a:t>Sin perjuicio de la responsabilidad frente a terceros de conformidad con las normas del Código de Comercio y el Código Civil, los depósitos serán responsables ante la Nación por las sanciones a que haya lugar por el incumplimiento de las normas aduaneras. Los depósitos habilitados serán responsables ante la DIAN por el pago de los tributos aduaneros de las mercancías sustraídas o pérdidas en sus recintos.</a:t>
            </a:r>
          </a:p>
          <a:p>
            <a:endParaRPr lang="es-ES" dirty="0"/>
          </a:p>
        </p:txBody>
      </p:sp>
    </p:spTree>
    <p:extLst>
      <p:ext uri="{BB962C8B-B14F-4D97-AF65-F5344CB8AC3E}">
        <p14:creationId xmlns:p14="http://schemas.microsoft.com/office/powerpoint/2010/main" val="2149597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599" y="692696"/>
            <a:ext cx="7040068" cy="5256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4814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782" y="3212976"/>
            <a:ext cx="4516587" cy="3168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548680"/>
            <a:ext cx="3872246" cy="2749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168711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DEPOSITOS ADUANEROS</a:t>
            </a:r>
            <a:endParaRPr lang="es-ES" dirty="0"/>
          </a:p>
        </p:txBody>
      </p:sp>
      <p:sp>
        <p:nvSpPr>
          <p:cNvPr id="3" name="2 Marcador de contenido"/>
          <p:cNvSpPr>
            <a:spLocks noGrp="1"/>
          </p:cNvSpPr>
          <p:nvPr>
            <p:ph idx="1"/>
          </p:nvPr>
        </p:nvSpPr>
        <p:spPr/>
        <p:txBody>
          <a:bodyPr>
            <a:normAutofit/>
          </a:bodyPr>
          <a:lstStyle/>
          <a:p>
            <a:pPr algn="just"/>
            <a:r>
              <a:rPr lang="es-ES" dirty="0" smtClean="0"/>
              <a:t>Se </a:t>
            </a:r>
            <a:r>
              <a:rPr lang="es-ES" dirty="0"/>
              <a:t>trata de regímenes suspensivos del pago de impuestos, en los cuales las mercancías permanecen almacenadas por un plazo determinado en lugares designados para tales efectos. Estos lugares físicos son controlados por la Aduana, con el fin de depositar allí mercancías extranjeras, ya sea con el fin de simple depósito o con el objeto de que sean sometidas a una transformación.</a:t>
            </a:r>
          </a:p>
        </p:txBody>
      </p:sp>
    </p:spTree>
    <p:extLst>
      <p:ext uri="{BB962C8B-B14F-4D97-AF65-F5344CB8AC3E}">
        <p14:creationId xmlns:p14="http://schemas.microsoft.com/office/powerpoint/2010/main" val="3248658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dirty="0" smtClean="0"/>
              <a:t>DEPOSITOS PÙBLICOS	</a:t>
            </a:r>
            <a:endParaRPr lang="es-ES" dirty="0"/>
          </a:p>
        </p:txBody>
      </p:sp>
      <p:sp>
        <p:nvSpPr>
          <p:cNvPr id="3" name="2 Marcador de contenido"/>
          <p:cNvSpPr>
            <a:spLocks noGrp="1"/>
          </p:cNvSpPr>
          <p:nvPr>
            <p:ph idx="1"/>
          </p:nvPr>
        </p:nvSpPr>
        <p:spPr/>
        <p:txBody>
          <a:bodyPr/>
          <a:lstStyle/>
          <a:p>
            <a:pPr algn="just"/>
            <a:r>
              <a:rPr lang="es-ES" dirty="0"/>
              <a:t>La Dirección de Impuestos y Aduanas nacionales (DIAN) habilitó este tipo de depósitos con el fin de almacenar mercancías bajo control aduanero, en los cuales pueden permanecer las mercancías de cualquier usuario del comercio exterior.</a:t>
            </a:r>
          </a:p>
        </p:txBody>
      </p:sp>
    </p:spTree>
    <p:extLst>
      <p:ext uri="{BB962C8B-B14F-4D97-AF65-F5344CB8AC3E}">
        <p14:creationId xmlns:p14="http://schemas.microsoft.com/office/powerpoint/2010/main" val="2252434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DEPÒSITOS PRIVADOS</a:t>
            </a:r>
            <a:endParaRPr lang="es-ES" dirty="0"/>
          </a:p>
        </p:txBody>
      </p:sp>
      <p:sp>
        <p:nvSpPr>
          <p:cNvPr id="3" name="2 Marcador de contenido"/>
          <p:cNvSpPr>
            <a:spLocks noGrp="1"/>
          </p:cNvSpPr>
          <p:nvPr>
            <p:ph idx="1"/>
          </p:nvPr>
        </p:nvSpPr>
        <p:spPr/>
        <p:txBody>
          <a:bodyPr/>
          <a:lstStyle/>
          <a:p>
            <a:pPr marL="0" indent="0">
              <a:buNone/>
            </a:pPr>
            <a:endParaRPr lang="es-ES" dirty="0"/>
          </a:p>
          <a:p>
            <a:pPr algn="just"/>
            <a:r>
              <a:rPr lang="es-ES" dirty="0"/>
              <a:t>Son los habilitados por la DIAN para almacenar bajo control aduanero, mercancías consignadas a la persona jurídica que figura como titular de la habilitación y estén destinadas en el documento de transporte a dicho depósito.</a:t>
            </a:r>
          </a:p>
          <a:p>
            <a:endParaRPr lang="es-ES" dirty="0"/>
          </a:p>
        </p:txBody>
      </p:sp>
    </p:spTree>
    <p:extLst>
      <p:ext uri="{BB962C8B-B14F-4D97-AF65-F5344CB8AC3E}">
        <p14:creationId xmlns:p14="http://schemas.microsoft.com/office/powerpoint/2010/main" val="637657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268760"/>
            <a:ext cx="8229600" cy="4248472"/>
          </a:xfrm>
        </p:spPr>
        <p:txBody>
          <a:bodyPr>
            <a:normAutofit/>
          </a:bodyPr>
          <a:lstStyle/>
          <a:p>
            <a:pPr marL="0" indent="0" algn="just">
              <a:buNone/>
            </a:pPr>
            <a:r>
              <a:rPr lang="es-ES" sz="3600" dirty="0"/>
              <a:t>De igual forma, podrán almacenarse mercancías de exportación del titular de este depósito, que se encuentren bajo control aduanero.</a:t>
            </a:r>
          </a:p>
        </p:txBody>
      </p:sp>
    </p:spTree>
    <p:extLst>
      <p:ext uri="{BB962C8B-B14F-4D97-AF65-F5344CB8AC3E}">
        <p14:creationId xmlns:p14="http://schemas.microsoft.com/office/powerpoint/2010/main" val="2760385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DEPÒSITOS PRIVADOS TRANSITORIOS</a:t>
            </a:r>
            <a:endParaRPr lang="es-ES" dirty="0"/>
          </a:p>
        </p:txBody>
      </p:sp>
      <p:sp>
        <p:nvSpPr>
          <p:cNvPr id="3" name="2 Marcador de contenido"/>
          <p:cNvSpPr>
            <a:spLocks noGrp="1"/>
          </p:cNvSpPr>
          <p:nvPr>
            <p:ph idx="1"/>
          </p:nvPr>
        </p:nvSpPr>
        <p:spPr>
          <a:xfrm>
            <a:off x="467544" y="2000597"/>
            <a:ext cx="8229600" cy="4857403"/>
          </a:xfrm>
        </p:spPr>
        <p:txBody>
          <a:bodyPr>
            <a:normAutofit/>
          </a:bodyPr>
          <a:lstStyle/>
          <a:p>
            <a:pPr algn="just"/>
            <a:r>
              <a:rPr lang="es-ES" dirty="0" smtClean="0"/>
              <a:t>Las </a:t>
            </a:r>
            <a:r>
              <a:rPr lang="es-ES" dirty="0"/>
              <a:t>administraciones de impuestos y aduanas con operación aduanera podrán habilitar depósitos transitorios en su jurisdicción, por circunstancias y necesidades especiales y temporales de almacenamiento.</a:t>
            </a:r>
          </a:p>
          <a:p>
            <a:pPr algn="just"/>
            <a:r>
              <a:rPr lang="es-ES" dirty="0"/>
              <a:t>Sólo podrá otorgarse la habilitación de depósitos transitorios de carácter privado, a las personas jurídicas que con la debida antelación a la llegada de la mercancía, hubieren presentado la respectiva solicitud. Dicha habilitación deberá tenerse al momento del arribo de la mercancía al territorio aduanero nacional.</a:t>
            </a:r>
          </a:p>
          <a:p>
            <a:endParaRPr lang="es-ES" dirty="0"/>
          </a:p>
        </p:txBody>
      </p:sp>
    </p:spTree>
    <p:extLst>
      <p:ext uri="{BB962C8B-B14F-4D97-AF65-F5344CB8AC3E}">
        <p14:creationId xmlns:p14="http://schemas.microsoft.com/office/powerpoint/2010/main" val="26395613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Autofit/>
          </a:bodyPr>
          <a:lstStyle/>
          <a:p>
            <a:r>
              <a:rPr lang="es-ES" sz="3600" dirty="0" smtClean="0"/>
              <a:t>DEPÒSITOS PRIVADOS PARA TRANSFORMACIÒN Y/O ENSAMBLE</a:t>
            </a:r>
            <a:endParaRPr lang="es-ES" sz="3600" dirty="0"/>
          </a:p>
        </p:txBody>
      </p:sp>
      <p:sp>
        <p:nvSpPr>
          <p:cNvPr id="3" name="2 Marcador de contenido"/>
          <p:cNvSpPr>
            <a:spLocks noGrp="1"/>
          </p:cNvSpPr>
          <p:nvPr>
            <p:ph idx="1"/>
          </p:nvPr>
        </p:nvSpPr>
        <p:spPr>
          <a:xfrm>
            <a:off x="467544" y="1628800"/>
            <a:ext cx="7620000" cy="4800600"/>
          </a:xfrm>
        </p:spPr>
        <p:txBody>
          <a:bodyPr>
            <a:normAutofit/>
          </a:bodyPr>
          <a:lstStyle/>
          <a:p>
            <a:pPr algn="just"/>
            <a:r>
              <a:rPr lang="es-ES" dirty="0" smtClean="0"/>
              <a:t>Son </a:t>
            </a:r>
            <a:r>
              <a:rPr lang="es-ES" dirty="0"/>
              <a:t>los lugares habilitados por la DIAN para el almacenamiento de las mercancías de importación que serán sometidas a la modalidad de transformación o ensamble.</a:t>
            </a:r>
          </a:p>
          <a:p>
            <a:pPr algn="just"/>
            <a:r>
              <a:rPr lang="es-ES" dirty="0"/>
              <a:t>El término de almacenamiento en estos depósitos será de 15 días, contados a partir de la llegada de las mercancías al territorio aduanero nacional, o a partir de la culminación de la operación de tránsito, cuando la mercancía haya sido sometida al régimen de tránsito.</a:t>
            </a:r>
          </a:p>
          <a:p>
            <a:pPr algn="just"/>
            <a:r>
              <a:rPr lang="es-ES" dirty="0"/>
              <a:t>Vencido este término, sin que se hubiere declarado la modalidad de transformación o ensamble, o sin que se hubiere </a:t>
            </a:r>
            <a:r>
              <a:rPr lang="es-ES" dirty="0" err="1"/>
              <a:t>reembarcado</a:t>
            </a:r>
            <a:r>
              <a:rPr lang="es-ES" dirty="0"/>
              <a:t> la mercancía, se produce el abandono de la misma en los términos previstos en el parágrafo del artículo del presente decreto.</a:t>
            </a:r>
          </a:p>
          <a:p>
            <a:endParaRPr lang="es-ES" dirty="0"/>
          </a:p>
        </p:txBody>
      </p:sp>
    </p:spTree>
    <p:extLst>
      <p:ext uri="{BB962C8B-B14F-4D97-AF65-F5344CB8AC3E}">
        <p14:creationId xmlns:p14="http://schemas.microsoft.com/office/powerpoint/2010/main" val="3754768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DEPÒSITOS PRIVADOS PARA PROCESAMIENTO INDUSTRIAL</a:t>
            </a:r>
            <a:endParaRPr lang="es-ES" dirty="0"/>
          </a:p>
        </p:txBody>
      </p:sp>
      <p:sp>
        <p:nvSpPr>
          <p:cNvPr id="3" name="2 Marcador de contenido"/>
          <p:cNvSpPr>
            <a:spLocks noGrp="1"/>
          </p:cNvSpPr>
          <p:nvPr>
            <p:ph idx="1"/>
          </p:nvPr>
        </p:nvSpPr>
        <p:spPr/>
        <p:txBody>
          <a:bodyPr>
            <a:normAutofit/>
          </a:bodyPr>
          <a:lstStyle/>
          <a:p>
            <a:pPr algn="just"/>
            <a:r>
              <a:rPr lang="es-ES" dirty="0" smtClean="0"/>
              <a:t>Al </a:t>
            </a:r>
            <a:r>
              <a:rPr lang="es-ES" dirty="0"/>
              <a:t>hablar de este aspecto nos referimos a aquellos lugares habilitados por la DIAN para el almacenamiento de materias primas e insumos que van a ser sometidos a transformación, procesamiento o manufactura industrial, por parte de personas jurídicas reconocidas e inscritas como usuarios aduaneros permanentes o usuarios altamente exportadores y autorizadas por la dirección de impuestos y aduanas nacionales, para declarar bajo la modalidad de importación temporal para procesamiento industrial.</a:t>
            </a:r>
          </a:p>
          <a:p>
            <a:endParaRPr lang="es-ES" dirty="0"/>
          </a:p>
        </p:txBody>
      </p:sp>
    </p:spTree>
    <p:extLst>
      <p:ext uri="{BB962C8B-B14F-4D97-AF65-F5344CB8AC3E}">
        <p14:creationId xmlns:p14="http://schemas.microsoft.com/office/powerpoint/2010/main" val="3460708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DEPÒSITOS PRIVADOS PARA DISTRIBUCIÒN INTERNACIONAL</a:t>
            </a:r>
            <a:endParaRPr lang="es-ES" dirty="0"/>
          </a:p>
        </p:txBody>
      </p:sp>
      <p:sp>
        <p:nvSpPr>
          <p:cNvPr id="3" name="2 Marcador de contenido"/>
          <p:cNvSpPr>
            <a:spLocks noGrp="1"/>
          </p:cNvSpPr>
          <p:nvPr>
            <p:ph idx="1"/>
          </p:nvPr>
        </p:nvSpPr>
        <p:spPr>
          <a:xfrm>
            <a:off x="457200" y="1600200"/>
            <a:ext cx="8219256" cy="4709120"/>
          </a:xfrm>
        </p:spPr>
        <p:txBody>
          <a:bodyPr>
            <a:normAutofit/>
          </a:bodyPr>
          <a:lstStyle/>
          <a:p>
            <a:pPr algn="just"/>
            <a:r>
              <a:rPr lang="es-ES" dirty="0" smtClean="0"/>
              <a:t>Son </a:t>
            </a:r>
            <a:r>
              <a:rPr lang="es-ES" dirty="0"/>
              <a:t>aquellos lugares habilitados por la DIAN a los usuarios aduaneros permanentes, para el almacenamiento, conservación, acondicionamiento, manipulación, empaque, </a:t>
            </a:r>
            <a:r>
              <a:rPr lang="es-ES" dirty="0" err="1"/>
              <a:t>reempaque</a:t>
            </a:r>
            <a:r>
              <a:rPr lang="es-ES" dirty="0"/>
              <a:t>, o clasificación de mercancías extranjeras que serán sometidas prioritariamente a la modalidad de </a:t>
            </a:r>
            <a:r>
              <a:rPr lang="es-ES" dirty="0" err="1"/>
              <a:t>reembarque</a:t>
            </a:r>
            <a:r>
              <a:rPr lang="es-ES" dirty="0"/>
              <a:t> en el término máximo de un año, contado a partir de su llegada al territorio aduanero nacional y, subsidiariamente, en el mismo término, al régimen de importación de acuerdo con lo previsto en el presente decreto. Las mercancías deberán ser </a:t>
            </a:r>
            <a:r>
              <a:rPr lang="es-ES" dirty="0" err="1"/>
              <a:t>reembarcadas</a:t>
            </a:r>
            <a:r>
              <a:rPr lang="es-ES" dirty="0"/>
              <a:t> o sometidas a una modalidad de importación. De lo contrario, se considerarán abandonadas a favor de la nación.</a:t>
            </a:r>
          </a:p>
          <a:p>
            <a:endParaRPr lang="es-ES" dirty="0"/>
          </a:p>
        </p:txBody>
      </p:sp>
    </p:spTree>
    <p:extLst>
      <p:ext uri="{BB962C8B-B14F-4D97-AF65-F5344CB8AC3E}">
        <p14:creationId xmlns:p14="http://schemas.microsoft.com/office/powerpoint/2010/main" val="308627946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84</TotalTime>
  <Words>627</Words>
  <Application>Microsoft Office PowerPoint</Application>
  <PresentationFormat>Presentación en pantalla (4:3)</PresentationFormat>
  <Paragraphs>39</Paragraphs>
  <Slides>14</Slides>
  <Notes>0</Notes>
  <HiddenSlides>0</HiddenSlides>
  <MMClips>0</MMClips>
  <ScaleCrop>false</ScaleCrop>
  <HeadingPairs>
    <vt:vector size="4" baseType="variant">
      <vt:variant>
        <vt:lpstr>Tema</vt:lpstr>
      </vt:variant>
      <vt:variant>
        <vt:i4>1</vt:i4>
      </vt:variant>
      <vt:variant>
        <vt:lpstr>Títulos de diapositiva</vt:lpstr>
      </vt:variant>
      <vt:variant>
        <vt:i4>14</vt:i4>
      </vt:variant>
    </vt:vector>
  </HeadingPairs>
  <TitlesOfParts>
    <vt:vector size="15" baseType="lpstr">
      <vt:lpstr>Adyacencia</vt:lpstr>
      <vt:lpstr>DEPOSITOS HABILITADOS</vt:lpstr>
      <vt:lpstr>DEPOSITOS ADUANEROS</vt:lpstr>
      <vt:lpstr>DEPOSITOS PÙBLICOS </vt:lpstr>
      <vt:lpstr>DEPÒSITOS PRIVADOS</vt:lpstr>
      <vt:lpstr>Presentación de PowerPoint</vt:lpstr>
      <vt:lpstr>DEPÒSITOS PRIVADOS TRANSITORIOS</vt:lpstr>
      <vt:lpstr>DEPÒSITOS PRIVADOS PARA TRANSFORMACIÒN Y/O ENSAMBLE</vt:lpstr>
      <vt:lpstr>DEPÒSITOS PRIVADOS PARA PROCESAMIENTO INDUSTRIAL</vt:lpstr>
      <vt:lpstr>DEPÒSITOS PRIVADOS PARA DISTRIBUCIÒN INTERNACIONAL</vt:lpstr>
      <vt:lpstr>OBLIGACIONES DE LOS DEPÒSITOS</vt:lpstr>
      <vt:lpstr>Presentación de PowerPoint</vt:lpstr>
      <vt:lpstr>RESPONSABILIDADES DE LOS DEPÒSITOS</vt:lpstr>
      <vt:lpstr>Presentación de PowerPoint</vt:lpstr>
      <vt:lpstr>Presentación de PowerPoint</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DEPOSITOS HABILITADOS</dc:title>
  <dc:creator>USUARIO</dc:creator>
  <cp:lastModifiedBy>USUARIO</cp:lastModifiedBy>
  <cp:revision>6</cp:revision>
  <dcterms:created xsi:type="dcterms:W3CDTF">2012-09-21T03:42:58Z</dcterms:created>
  <dcterms:modified xsi:type="dcterms:W3CDTF">2012-10-05T11:42:35Z</dcterms:modified>
</cp:coreProperties>
</file>