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3" r:id="rId4"/>
    <p:sldId id="264" r:id="rId5"/>
    <p:sldId id="265" r:id="rId6"/>
    <p:sldId id="267" r:id="rId7"/>
    <p:sldId id="268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70" d="100"/>
          <a:sy n="70" d="100"/>
        </p:scale>
        <p:origin x="-6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DA3ECD-7CD7-4985-A5F0-EF29EF10AC3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A3ECB27-FFD9-4F6B-A8BF-484DD73E6B86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Operador de transporte por carretera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B93B88-E2C8-4C2A-801D-94BEC77682BE}" type="parTrans" cxnId="{FCE914A7-5B18-4AB0-9510-811EDAA062DB}">
      <dgm:prSet/>
      <dgm:spPr/>
      <dgm:t>
        <a:bodyPr/>
        <a:lstStyle/>
        <a:p>
          <a:endParaRPr lang="es-ES"/>
        </a:p>
      </dgm:t>
    </dgm:pt>
    <dgm:pt modelId="{59BCFB90-2FEA-4C58-9314-26BACF08FE6E}" type="sibTrans" cxnId="{FCE914A7-5B18-4AB0-9510-811EDAA062DB}">
      <dgm:prSet/>
      <dgm:spPr/>
      <dgm:t>
        <a:bodyPr/>
        <a:lstStyle/>
        <a:p>
          <a:endParaRPr lang="es-ES"/>
        </a:p>
      </dgm:t>
    </dgm:pt>
    <dgm:pt modelId="{CF9DFA2D-7B5F-4D9D-AB64-0449ED1BAD72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Courier 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A124E6-6670-4C03-A5D3-44643F0E9011}" type="parTrans" cxnId="{963FE5AE-7500-4835-8348-E9DBFC8FC516}">
      <dgm:prSet/>
      <dgm:spPr/>
      <dgm:t>
        <a:bodyPr/>
        <a:lstStyle/>
        <a:p>
          <a:endParaRPr lang="es-ES"/>
        </a:p>
      </dgm:t>
    </dgm:pt>
    <dgm:pt modelId="{C35C15F5-9854-4A12-9461-5C08C8B14797}" type="sibTrans" cxnId="{963FE5AE-7500-4835-8348-E9DBFC8FC516}">
      <dgm:prSet/>
      <dgm:spPr/>
      <dgm:t>
        <a:bodyPr/>
        <a:lstStyle/>
        <a:p>
          <a:endParaRPr lang="es-ES"/>
        </a:p>
      </dgm:t>
    </dgm:pt>
    <dgm:pt modelId="{13EE8A24-10C2-4877-AD43-1ABF7802B49C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Operadores de transporte multimodal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253381-0953-4B15-94AE-611B44E487B0}" type="parTrans" cxnId="{9F011113-CEDA-472B-8599-E467480778A5}">
      <dgm:prSet/>
      <dgm:spPr/>
      <dgm:t>
        <a:bodyPr/>
        <a:lstStyle/>
        <a:p>
          <a:endParaRPr lang="es-ES"/>
        </a:p>
      </dgm:t>
    </dgm:pt>
    <dgm:pt modelId="{6C0A0164-5010-41D9-A28C-D710B6008C3C}" type="sibTrans" cxnId="{9F011113-CEDA-472B-8599-E467480778A5}">
      <dgm:prSet/>
      <dgm:spPr/>
      <dgm:t>
        <a:bodyPr/>
        <a:lstStyle/>
        <a:p>
          <a:endParaRPr lang="es-ES"/>
        </a:p>
      </dgm:t>
    </dgm:pt>
    <dgm:pt modelId="{1EF72DBE-14BC-45C5-9D60-15270B80BDEB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Agentes de carga internacional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61EFB1-B666-4AF1-961E-1C9EF5EE7AED}" type="parTrans" cxnId="{979A8C47-CB34-4BEC-96B8-98A363059FE3}">
      <dgm:prSet/>
      <dgm:spPr/>
      <dgm:t>
        <a:bodyPr/>
        <a:lstStyle/>
        <a:p>
          <a:endParaRPr lang="es-ES"/>
        </a:p>
      </dgm:t>
    </dgm:pt>
    <dgm:pt modelId="{2F7E942A-C600-43DA-A8C7-29C5A1E32801}" type="sibTrans" cxnId="{979A8C47-CB34-4BEC-96B8-98A363059FE3}">
      <dgm:prSet/>
      <dgm:spPr/>
      <dgm:t>
        <a:bodyPr/>
        <a:lstStyle/>
        <a:p>
          <a:endParaRPr lang="es-ES"/>
        </a:p>
      </dgm:t>
    </dgm:pt>
    <dgm:pt modelId="{8FA6E449-7197-4DBB-B419-24206084E9A3}">
      <dgm:prSet phldrT="[Texto]"/>
      <dgm:spPr/>
      <dgm:t>
        <a:bodyPr/>
        <a:lstStyle/>
        <a:p>
          <a:r>
            <a:rPr lang="es-ES" dirty="0" smtClean="0">
              <a:latin typeface="Arial" panose="020B0604020202020204" pitchFamily="34" charset="0"/>
              <a:cs typeface="Arial" panose="020B0604020202020204" pitchFamily="34" charset="0"/>
            </a:rPr>
            <a:t>Operadores de logística integral</a:t>
          </a:r>
          <a:endParaRPr lang="es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BE93C4-0B5D-4BF9-BDFD-79F8155DB462}" type="parTrans" cxnId="{795D3934-35DC-4423-8CE3-A0D7125D4ACB}">
      <dgm:prSet/>
      <dgm:spPr/>
      <dgm:t>
        <a:bodyPr/>
        <a:lstStyle/>
        <a:p>
          <a:endParaRPr lang="es-ES"/>
        </a:p>
      </dgm:t>
    </dgm:pt>
    <dgm:pt modelId="{541410D9-B505-4519-BCC5-9C93C2D8BEE6}" type="sibTrans" cxnId="{795D3934-35DC-4423-8CE3-A0D7125D4ACB}">
      <dgm:prSet/>
      <dgm:spPr/>
      <dgm:t>
        <a:bodyPr/>
        <a:lstStyle/>
        <a:p>
          <a:endParaRPr lang="es-ES"/>
        </a:p>
      </dgm:t>
    </dgm:pt>
    <dgm:pt modelId="{A6E199EA-0C5A-4ACF-84B8-47E758087760}" type="pres">
      <dgm:prSet presAssocID="{DCDA3ECD-7CD7-4985-A5F0-EF29EF10AC3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930DB7BB-F256-4288-9672-4F96DE6EE4A4}" type="pres">
      <dgm:prSet presAssocID="{6A3ECB27-FFD9-4F6B-A8BF-484DD73E6B8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BE828EF-1086-459D-ACC8-1FDBF7B8E492}" type="pres">
      <dgm:prSet presAssocID="{6A3ECB27-FFD9-4F6B-A8BF-484DD73E6B86}" presName="spNode" presStyleCnt="0"/>
      <dgm:spPr/>
    </dgm:pt>
    <dgm:pt modelId="{C1662A0E-D858-4BD4-96C1-CBFC96CCA316}" type="pres">
      <dgm:prSet presAssocID="{59BCFB90-2FEA-4C58-9314-26BACF08FE6E}" presName="sibTrans" presStyleLbl="sibTrans1D1" presStyleIdx="0" presStyleCnt="5"/>
      <dgm:spPr/>
      <dgm:t>
        <a:bodyPr/>
        <a:lstStyle/>
        <a:p>
          <a:endParaRPr lang="es-CO"/>
        </a:p>
      </dgm:t>
    </dgm:pt>
    <dgm:pt modelId="{5711F28E-AAC6-4EC7-993C-AAEA21C19142}" type="pres">
      <dgm:prSet presAssocID="{CF9DFA2D-7B5F-4D9D-AB64-0449ED1BAD72}" presName="node" presStyleLbl="node1" presStyleIdx="1" presStyleCnt="5" custRadScaleRad="97887" custRadScaleInc="-10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7C519C2-A64C-4B57-894B-37C40D35299A}" type="pres">
      <dgm:prSet presAssocID="{CF9DFA2D-7B5F-4D9D-AB64-0449ED1BAD72}" presName="spNode" presStyleCnt="0"/>
      <dgm:spPr/>
    </dgm:pt>
    <dgm:pt modelId="{FA717459-42C0-4273-B2BE-348A1E4CA29F}" type="pres">
      <dgm:prSet presAssocID="{C35C15F5-9854-4A12-9461-5C08C8B14797}" presName="sibTrans" presStyleLbl="sibTrans1D1" presStyleIdx="1" presStyleCnt="5"/>
      <dgm:spPr/>
      <dgm:t>
        <a:bodyPr/>
        <a:lstStyle/>
        <a:p>
          <a:endParaRPr lang="es-CO"/>
        </a:p>
      </dgm:t>
    </dgm:pt>
    <dgm:pt modelId="{B83CA62B-0672-4578-95E4-B94AE46AC5CE}" type="pres">
      <dgm:prSet presAssocID="{13EE8A24-10C2-4877-AD43-1ABF7802B49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90CA3CD-2D62-4624-86F9-9EBF5C79919A}" type="pres">
      <dgm:prSet presAssocID="{13EE8A24-10C2-4877-AD43-1ABF7802B49C}" presName="spNode" presStyleCnt="0"/>
      <dgm:spPr/>
    </dgm:pt>
    <dgm:pt modelId="{788216B9-3772-4F0A-A989-5E1350FB796F}" type="pres">
      <dgm:prSet presAssocID="{6C0A0164-5010-41D9-A28C-D710B6008C3C}" presName="sibTrans" presStyleLbl="sibTrans1D1" presStyleIdx="2" presStyleCnt="5"/>
      <dgm:spPr/>
      <dgm:t>
        <a:bodyPr/>
        <a:lstStyle/>
        <a:p>
          <a:endParaRPr lang="es-CO"/>
        </a:p>
      </dgm:t>
    </dgm:pt>
    <dgm:pt modelId="{AE054D8F-8183-4EA7-B9FA-308667833B54}" type="pres">
      <dgm:prSet presAssocID="{1EF72DBE-14BC-45C5-9D60-15270B80BDE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D17E96D5-8C7D-4867-9763-08E4C693CBDB}" type="pres">
      <dgm:prSet presAssocID="{1EF72DBE-14BC-45C5-9D60-15270B80BDEB}" presName="spNode" presStyleCnt="0"/>
      <dgm:spPr/>
    </dgm:pt>
    <dgm:pt modelId="{071BD889-BDF2-4492-91F2-7F6B7632386F}" type="pres">
      <dgm:prSet presAssocID="{2F7E942A-C600-43DA-A8C7-29C5A1E32801}" presName="sibTrans" presStyleLbl="sibTrans1D1" presStyleIdx="3" presStyleCnt="5"/>
      <dgm:spPr/>
      <dgm:t>
        <a:bodyPr/>
        <a:lstStyle/>
        <a:p>
          <a:endParaRPr lang="es-CO"/>
        </a:p>
      </dgm:t>
    </dgm:pt>
    <dgm:pt modelId="{0C03B1FD-0EC9-48AF-B56B-EE0326B7A04D}" type="pres">
      <dgm:prSet presAssocID="{8FA6E449-7197-4DBB-B419-24206084E9A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0291CB80-EC73-47D2-8457-3102819F3360}" type="pres">
      <dgm:prSet presAssocID="{8FA6E449-7197-4DBB-B419-24206084E9A3}" presName="spNode" presStyleCnt="0"/>
      <dgm:spPr/>
    </dgm:pt>
    <dgm:pt modelId="{977375F4-AEA4-49BD-A3A8-ED0541D39CFD}" type="pres">
      <dgm:prSet presAssocID="{541410D9-B505-4519-BCC5-9C93C2D8BEE6}" presName="sibTrans" presStyleLbl="sibTrans1D1" presStyleIdx="4" presStyleCnt="5"/>
      <dgm:spPr/>
      <dgm:t>
        <a:bodyPr/>
        <a:lstStyle/>
        <a:p>
          <a:endParaRPr lang="es-CO"/>
        </a:p>
      </dgm:t>
    </dgm:pt>
  </dgm:ptLst>
  <dgm:cxnLst>
    <dgm:cxn modelId="{434D20A9-9E43-4321-B87A-93E994724A22}" type="presOf" srcId="{6C0A0164-5010-41D9-A28C-D710B6008C3C}" destId="{788216B9-3772-4F0A-A989-5E1350FB796F}" srcOrd="0" destOrd="0" presId="urn:microsoft.com/office/officeart/2005/8/layout/cycle6"/>
    <dgm:cxn modelId="{9F011113-CEDA-472B-8599-E467480778A5}" srcId="{DCDA3ECD-7CD7-4985-A5F0-EF29EF10AC3A}" destId="{13EE8A24-10C2-4877-AD43-1ABF7802B49C}" srcOrd="2" destOrd="0" parTransId="{5E253381-0953-4B15-94AE-611B44E487B0}" sibTransId="{6C0A0164-5010-41D9-A28C-D710B6008C3C}"/>
    <dgm:cxn modelId="{5196DF1D-29CE-4F5C-8632-54B92DE7DC7C}" type="presOf" srcId="{13EE8A24-10C2-4877-AD43-1ABF7802B49C}" destId="{B83CA62B-0672-4578-95E4-B94AE46AC5CE}" srcOrd="0" destOrd="0" presId="urn:microsoft.com/office/officeart/2005/8/layout/cycle6"/>
    <dgm:cxn modelId="{828A2108-8C84-4B96-8B99-49330F60D02A}" type="presOf" srcId="{8FA6E449-7197-4DBB-B419-24206084E9A3}" destId="{0C03B1FD-0EC9-48AF-B56B-EE0326B7A04D}" srcOrd="0" destOrd="0" presId="urn:microsoft.com/office/officeart/2005/8/layout/cycle6"/>
    <dgm:cxn modelId="{963FE5AE-7500-4835-8348-E9DBFC8FC516}" srcId="{DCDA3ECD-7CD7-4985-A5F0-EF29EF10AC3A}" destId="{CF9DFA2D-7B5F-4D9D-AB64-0449ED1BAD72}" srcOrd="1" destOrd="0" parTransId="{20A124E6-6670-4C03-A5D3-44643F0E9011}" sibTransId="{C35C15F5-9854-4A12-9461-5C08C8B14797}"/>
    <dgm:cxn modelId="{C64DEF06-8FA0-4EEE-90D1-D984C799F0F8}" type="presOf" srcId="{1EF72DBE-14BC-45C5-9D60-15270B80BDEB}" destId="{AE054D8F-8183-4EA7-B9FA-308667833B54}" srcOrd="0" destOrd="0" presId="urn:microsoft.com/office/officeart/2005/8/layout/cycle6"/>
    <dgm:cxn modelId="{979A8C47-CB34-4BEC-96B8-98A363059FE3}" srcId="{DCDA3ECD-7CD7-4985-A5F0-EF29EF10AC3A}" destId="{1EF72DBE-14BC-45C5-9D60-15270B80BDEB}" srcOrd="3" destOrd="0" parTransId="{2A61EFB1-B666-4AF1-961E-1C9EF5EE7AED}" sibTransId="{2F7E942A-C600-43DA-A8C7-29C5A1E32801}"/>
    <dgm:cxn modelId="{B804F39A-4B95-47D7-B3B4-773A2EA75B34}" type="presOf" srcId="{6A3ECB27-FFD9-4F6B-A8BF-484DD73E6B86}" destId="{930DB7BB-F256-4288-9672-4F96DE6EE4A4}" srcOrd="0" destOrd="0" presId="urn:microsoft.com/office/officeart/2005/8/layout/cycle6"/>
    <dgm:cxn modelId="{DD488481-9765-48BE-A903-E4DF318BBE35}" type="presOf" srcId="{2F7E942A-C600-43DA-A8C7-29C5A1E32801}" destId="{071BD889-BDF2-4492-91F2-7F6B7632386F}" srcOrd="0" destOrd="0" presId="urn:microsoft.com/office/officeart/2005/8/layout/cycle6"/>
    <dgm:cxn modelId="{397502EA-1640-478B-AACD-CDF710E95BCD}" type="presOf" srcId="{CF9DFA2D-7B5F-4D9D-AB64-0449ED1BAD72}" destId="{5711F28E-AAC6-4EC7-993C-AAEA21C19142}" srcOrd="0" destOrd="0" presId="urn:microsoft.com/office/officeart/2005/8/layout/cycle6"/>
    <dgm:cxn modelId="{795D3934-35DC-4423-8CE3-A0D7125D4ACB}" srcId="{DCDA3ECD-7CD7-4985-A5F0-EF29EF10AC3A}" destId="{8FA6E449-7197-4DBB-B419-24206084E9A3}" srcOrd="4" destOrd="0" parTransId="{82BE93C4-0B5D-4BF9-BDFD-79F8155DB462}" sibTransId="{541410D9-B505-4519-BCC5-9C93C2D8BEE6}"/>
    <dgm:cxn modelId="{FCE914A7-5B18-4AB0-9510-811EDAA062DB}" srcId="{DCDA3ECD-7CD7-4985-A5F0-EF29EF10AC3A}" destId="{6A3ECB27-FFD9-4F6B-A8BF-484DD73E6B86}" srcOrd="0" destOrd="0" parTransId="{FCB93B88-E2C8-4C2A-801D-94BEC77682BE}" sibTransId="{59BCFB90-2FEA-4C58-9314-26BACF08FE6E}"/>
    <dgm:cxn modelId="{DFE88DE1-E848-4742-876E-AAE868D4E359}" type="presOf" srcId="{59BCFB90-2FEA-4C58-9314-26BACF08FE6E}" destId="{C1662A0E-D858-4BD4-96C1-CBFC96CCA316}" srcOrd="0" destOrd="0" presId="urn:microsoft.com/office/officeart/2005/8/layout/cycle6"/>
    <dgm:cxn modelId="{7D3CA689-1DEA-4112-B52A-A2C337ED5849}" type="presOf" srcId="{DCDA3ECD-7CD7-4985-A5F0-EF29EF10AC3A}" destId="{A6E199EA-0C5A-4ACF-84B8-47E758087760}" srcOrd="0" destOrd="0" presId="urn:microsoft.com/office/officeart/2005/8/layout/cycle6"/>
    <dgm:cxn modelId="{31FAA89A-5291-4213-A7EF-EE2629F0E6A8}" type="presOf" srcId="{541410D9-B505-4519-BCC5-9C93C2D8BEE6}" destId="{977375F4-AEA4-49BD-A3A8-ED0541D39CFD}" srcOrd="0" destOrd="0" presId="urn:microsoft.com/office/officeart/2005/8/layout/cycle6"/>
    <dgm:cxn modelId="{BEBFBBB5-CED2-48D8-B3F6-C040EB0A4DB7}" type="presOf" srcId="{C35C15F5-9854-4A12-9461-5C08C8B14797}" destId="{FA717459-42C0-4273-B2BE-348A1E4CA29F}" srcOrd="0" destOrd="0" presId="urn:microsoft.com/office/officeart/2005/8/layout/cycle6"/>
    <dgm:cxn modelId="{61195E70-AE98-4792-BB6E-D3C428BA3F35}" type="presParOf" srcId="{A6E199EA-0C5A-4ACF-84B8-47E758087760}" destId="{930DB7BB-F256-4288-9672-4F96DE6EE4A4}" srcOrd="0" destOrd="0" presId="urn:microsoft.com/office/officeart/2005/8/layout/cycle6"/>
    <dgm:cxn modelId="{DF309FB5-106E-4F94-8130-A4B6E5299937}" type="presParOf" srcId="{A6E199EA-0C5A-4ACF-84B8-47E758087760}" destId="{5BE828EF-1086-459D-ACC8-1FDBF7B8E492}" srcOrd="1" destOrd="0" presId="urn:microsoft.com/office/officeart/2005/8/layout/cycle6"/>
    <dgm:cxn modelId="{0464A1D1-63EC-4859-961A-05BB7C7BDCE1}" type="presParOf" srcId="{A6E199EA-0C5A-4ACF-84B8-47E758087760}" destId="{C1662A0E-D858-4BD4-96C1-CBFC96CCA316}" srcOrd="2" destOrd="0" presId="urn:microsoft.com/office/officeart/2005/8/layout/cycle6"/>
    <dgm:cxn modelId="{B332AB51-81E9-4984-9468-8C7A4E6ACBAC}" type="presParOf" srcId="{A6E199EA-0C5A-4ACF-84B8-47E758087760}" destId="{5711F28E-AAC6-4EC7-993C-AAEA21C19142}" srcOrd="3" destOrd="0" presId="urn:microsoft.com/office/officeart/2005/8/layout/cycle6"/>
    <dgm:cxn modelId="{93D75B9E-1A39-426D-8E17-00E9568F4D65}" type="presParOf" srcId="{A6E199EA-0C5A-4ACF-84B8-47E758087760}" destId="{27C519C2-A64C-4B57-894B-37C40D35299A}" srcOrd="4" destOrd="0" presId="urn:microsoft.com/office/officeart/2005/8/layout/cycle6"/>
    <dgm:cxn modelId="{036F41FC-050A-44E6-95E1-FE683A09987C}" type="presParOf" srcId="{A6E199EA-0C5A-4ACF-84B8-47E758087760}" destId="{FA717459-42C0-4273-B2BE-348A1E4CA29F}" srcOrd="5" destOrd="0" presId="urn:microsoft.com/office/officeart/2005/8/layout/cycle6"/>
    <dgm:cxn modelId="{A2C1240E-9312-4C62-83A7-13252D3B96E8}" type="presParOf" srcId="{A6E199EA-0C5A-4ACF-84B8-47E758087760}" destId="{B83CA62B-0672-4578-95E4-B94AE46AC5CE}" srcOrd="6" destOrd="0" presId="urn:microsoft.com/office/officeart/2005/8/layout/cycle6"/>
    <dgm:cxn modelId="{F8AC7D21-46D1-48A5-BF8E-2D959521FFCF}" type="presParOf" srcId="{A6E199EA-0C5A-4ACF-84B8-47E758087760}" destId="{390CA3CD-2D62-4624-86F9-9EBF5C79919A}" srcOrd="7" destOrd="0" presId="urn:microsoft.com/office/officeart/2005/8/layout/cycle6"/>
    <dgm:cxn modelId="{9DEAE657-D4C1-44BE-A27E-6E2FEA8B0B4A}" type="presParOf" srcId="{A6E199EA-0C5A-4ACF-84B8-47E758087760}" destId="{788216B9-3772-4F0A-A989-5E1350FB796F}" srcOrd="8" destOrd="0" presId="urn:microsoft.com/office/officeart/2005/8/layout/cycle6"/>
    <dgm:cxn modelId="{C96799B3-F10C-4B32-9015-92BEF433F163}" type="presParOf" srcId="{A6E199EA-0C5A-4ACF-84B8-47E758087760}" destId="{AE054D8F-8183-4EA7-B9FA-308667833B54}" srcOrd="9" destOrd="0" presId="urn:microsoft.com/office/officeart/2005/8/layout/cycle6"/>
    <dgm:cxn modelId="{0D2C9B0E-2256-4A98-BD1D-44FA8F659FCD}" type="presParOf" srcId="{A6E199EA-0C5A-4ACF-84B8-47E758087760}" destId="{D17E96D5-8C7D-4867-9763-08E4C693CBDB}" srcOrd="10" destOrd="0" presId="urn:microsoft.com/office/officeart/2005/8/layout/cycle6"/>
    <dgm:cxn modelId="{A1BFC39D-3C76-4754-B1BE-2E5AFC898E92}" type="presParOf" srcId="{A6E199EA-0C5A-4ACF-84B8-47E758087760}" destId="{071BD889-BDF2-4492-91F2-7F6B7632386F}" srcOrd="11" destOrd="0" presId="urn:microsoft.com/office/officeart/2005/8/layout/cycle6"/>
    <dgm:cxn modelId="{FACCEAF5-D414-42B4-8AC4-AEA31FEAB3B1}" type="presParOf" srcId="{A6E199EA-0C5A-4ACF-84B8-47E758087760}" destId="{0C03B1FD-0EC9-48AF-B56B-EE0326B7A04D}" srcOrd="12" destOrd="0" presId="urn:microsoft.com/office/officeart/2005/8/layout/cycle6"/>
    <dgm:cxn modelId="{973977DD-6670-4E81-813F-5C0F470C9CDD}" type="presParOf" srcId="{A6E199EA-0C5A-4ACF-84B8-47E758087760}" destId="{0291CB80-EC73-47D2-8457-3102819F3360}" srcOrd="13" destOrd="0" presId="urn:microsoft.com/office/officeart/2005/8/layout/cycle6"/>
    <dgm:cxn modelId="{389098C7-427E-447F-BB91-64A5F94D29B4}" type="presParOf" srcId="{A6E199EA-0C5A-4ACF-84B8-47E758087760}" destId="{977375F4-AEA4-49BD-A3A8-ED0541D39CF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DB7BB-F256-4288-9672-4F96DE6EE4A4}">
      <dsp:nvSpPr>
        <dsp:cNvPr id="0" name=""/>
        <dsp:cNvSpPr/>
      </dsp:nvSpPr>
      <dsp:spPr>
        <a:xfrm>
          <a:off x="3254871" y="1854"/>
          <a:ext cx="1719858" cy="11179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Operador de transporte por carretera</a:t>
          </a:r>
          <a:endParaRPr lang="es-E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09443" y="56426"/>
        <a:ext cx="1610714" cy="1008763"/>
      </dsp:txXfrm>
    </dsp:sp>
    <dsp:sp modelId="{C1662A0E-D858-4BD4-96C1-CBFC96CCA316}">
      <dsp:nvSpPr>
        <dsp:cNvPr id="0" name=""/>
        <dsp:cNvSpPr/>
      </dsp:nvSpPr>
      <dsp:spPr>
        <a:xfrm>
          <a:off x="1799174" y="525727"/>
          <a:ext cx="4471694" cy="4471694"/>
        </a:xfrm>
        <a:custGeom>
          <a:avLst/>
          <a:gdLst/>
          <a:ahLst/>
          <a:cxnLst/>
          <a:rect l="0" t="0" r="0" b="0"/>
          <a:pathLst>
            <a:path>
              <a:moveTo>
                <a:pt x="3186946" y="212379"/>
              </a:moveTo>
              <a:arcTo wR="2235847" hR="2235847" stAng="17710507" swAng="1920494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1F28E-AAC6-4EC7-993C-AAEA21C19142}">
      <dsp:nvSpPr>
        <dsp:cNvPr id="0" name=""/>
        <dsp:cNvSpPr/>
      </dsp:nvSpPr>
      <dsp:spPr>
        <a:xfrm>
          <a:off x="5336048" y="1560435"/>
          <a:ext cx="1719858" cy="11179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Courier </a:t>
          </a:r>
          <a:endParaRPr lang="es-E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390620" y="1615007"/>
        <a:ext cx="1610714" cy="1008763"/>
      </dsp:txXfrm>
    </dsp:sp>
    <dsp:sp modelId="{FA717459-42C0-4273-B2BE-348A1E4CA29F}">
      <dsp:nvSpPr>
        <dsp:cNvPr id="0" name=""/>
        <dsp:cNvSpPr/>
      </dsp:nvSpPr>
      <dsp:spPr>
        <a:xfrm>
          <a:off x="1836120" y="626816"/>
          <a:ext cx="4471694" cy="4471694"/>
        </a:xfrm>
        <a:custGeom>
          <a:avLst/>
          <a:gdLst/>
          <a:ahLst/>
          <a:cxnLst/>
          <a:rect l="0" t="0" r="0" b="0"/>
          <a:pathLst>
            <a:path>
              <a:moveTo>
                <a:pt x="4465200" y="2065560"/>
              </a:moveTo>
              <a:arcTo wR="2235847" hR="2235847" stAng="21337920" swAng="2158726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CA62B-0672-4578-95E4-B94AE46AC5CE}">
      <dsp:nvSpPr>
        <dsp:cNvPr id="0" name=""/>
        <dsp:cNvSpPr/>
      </dsp:nvSpPr>
      <dsp:spPr>
        <a:xfrm>
          <a:off x="4569069" y="4046539"/>
          <a:ext cx="1719858" cy="11179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Operadores de transporte multimodal</a:t>
          </a:r>
          <a:endParaRPr lang="es-E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23641" y="4101111"/>
        <a:ext cx="1610714" cy="1008763"/>
      </dsp:txXfrm>
    </dsp:sp>
    <dsp:sp modelId="{788216B9-3772-4F0A-A989-5E1350FB796F}">
      <dsp:nvSpPr>
        <dsp:cNvPr id="0" name=""/>
        <dsp:cNvSpPr/>
      </dsp:nvSpPr>
      <dsp:spPr>
        <a:xfrm>
          <a:off x="1878953" y="560808"/>
          <a:ext cx="4471694" cy="4471694"/>
        </a:xfrm>
        <a:custGeom>
          <a:avLst/>
          <a:gdLst/>
          <a:ahLst/>
          <a:cxnLst/>
          <a:rect l="0" t="0" r="0" b="0"/>
          <a:pathLst>
            <a:path>
              <a:moveTo>
                <a:pt x="2681216" y="4426887"/>
              </a:moveTo>
              <a:arcTo wR="2235847" hR="2235847" stAng="4710607" swAng="1378786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054D8F-8183-4EA7-B9FA-308667833B54}">
      <dsp:nvSpPr>
        <dsp:cNvPr id="0" name=""/>
        <dsp:cNvSpPr/>
      </dsp:nvSpPr>
      <dsp:spPr>
        <a:xfrm>
          <a:off x="1940673" y="4046539"/>
          <a:ext cx="1719858" cy="11179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Agentes de carga internacional</a:t>
          </a:r>
          <a:endParaRPr lang="es-E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95245" y="4101111"/>
        <a:ext cx="1610714" cy="1008763"/>
      </dsp:txXfrm>
    </dsp:sp>
    <dsp:sp modelId="{071BD889-BDF2-4492-91F2-7F6B7632386F}">
      <dsp:nvSpPr>
        <dsp:cNvPr id="0" name=""/>
        <dsp:cNvSpPr/>
      </dsp:nvSpPr>
      <dsp:spPr>
        <a:xfrm>
          <a:off x="1878953" y="560808"/>
          <a:ext cx="4471694" cy="4471694"/>
        </a:xfrm>
        <a:custGeom>
          <a:avLst/>
          <a:gdLst/>
          <a:ahLst/>
          <a:cxnLst/>
          <a:rect l="0" t="0" r="0" b="0"/>
          <a:pathLst>
            <a:path>
              <a:moveTo>
                <a:pt x="374015" y="3473827"/>
              </a:moveTo>
              <a:arcTo wR="2235847" hR="2235847" stAng="8782742" swAng="2198246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03B1FD-0EC9-48AF-B56B-EE0326B7A04D}">
      <dsp:nvSpPr>
        <dsp:cNvPr id="0" name=""/>
        <dsp:cNvSpPr/>
      </dsp:nvSpPr>
      <dsp:spPr>
        <a:xfrm>
          <a:off x="1128454" y="1546786"/>
          <a:ext cx="1719858" cy="11179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900" kern="1200" dirty="0" smtClean="0">
              <a:latin typeface="Arial" panose="020B0604020202020204" pitchFamily="34" charset="0"/>
              <a:cs typeface="Arial" panose="020B0604020202020204" pitchFamily="34" charset="0"/>
            </a:rPr>
            <a:t>Operadores de logística integral</a:t>
          </a:r>
          <a:endParaRPr lang="es-ES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183026" y="1601358"/>
        <a:ext cx="1610714" cy="1008763"/>
      </dsp:txXfrm>
    </dsp:sp>
    <dsp:sp modelId="{977375F4-AEA4-49BD-A3A8-ED0541D39CFD}">
      <dsp:nvSpPr>
        <dsp:cNvPr id="0" name=""/>
        <dsp:cNvSpPr/>
      </dsp:nvSpPr>
      <dsp:spPr>
        <a:xfrm>
          <a:off x="1878953" y="560808"/>
          <a:ext cx="4471694" cy="4471694"/>
        </a:xfrm>
        <a:custGeom>
          <a:avLst/>
          <a:gdLst/>
          <a:ahLst/>
          <a:cxnLst/>
          <a:rect l="0" t="0" r="0" b="0"/>
          <a:pathLst>
            <a:path>
              <a:moveTo>
                <a:pt x="389187" y="975346"/>
              </a:moveTo>
              <a:arcTo wR="2235847" hR="2235847" stAng="12859009" swAng="1964066"/>
            </a:path>
          </a:pathLst>
        </a:custGeom>
        <a:noFill/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1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735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0261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030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5335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5702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3527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48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73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31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584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340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343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81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2358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120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6A3F3-22F4-45AF-988A-560399A0AC40}" type="datetimeFigureOut">
              <a:rPr lang="es-ES" smtClean="0"/>
              <a:t>21/04/2015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9A9931-7C4B-412A-83A3-13B81A145CE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89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¿Qué son los operadores logísticos?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Reinaldo Rojas</a:t>
            </a:r>
          </a:p>
          <a:p>
            <a:pPr algn="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Andrés Emiro</a:t>
            </a:r>
          </a:p>
          <a:p>
            <a:pPr algn="r"/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John Carrillo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59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06604" y="425517"/>
            <a:ext cx="802516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s-ES" sz="20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operador logístico es aquella empresa que, por encargo de su cliente, </a:t>
            </a:r>
            <a:r>
              <a:rPr lang="es-ES" sz="2000" b="1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diseña los procesos de una o varias fases de su cadena de suministro (aprovisionamiento, transporte, almacenaje, distribución e incluso ciertas actividades de su proceso productivo), </a:t>
            </a:r>
            <a:r>
              <a:rPr lang="es-ES" sz="2000" b="0" i="0" u="none" strike="noStrike" baseline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organiza, gestiona y controla dichas operaciones utilizando para ello las infraestructuras físicas, tecnología y sistemas de información, propios o ajenos, independientemente de que preste o no los servicios con medios propios o subcontratados.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633" y="3752403"/>
            <a:ext cx="5647000" cy="256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85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7881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¿Por qué utilizar operadores logísticos?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799" y="1337481"/>
            <a:ext cx="8596668" cy="3763370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Optimizar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desempeño de la compañía. 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Disminuir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costos y mejorar la calidad de los procesos. 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del ‘Core Business’: Las compañías especializadas pueden dedicarse al desarrollo de su negocio y fortalecer sus puntos fuertes. 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Costo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logístico variable: Solo se paga por el Servicio. 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Disminución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de pérdidas de productos. 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Acceso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a tecnología. </a:t>
            </a:r>
          </a:p>
          <a:p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6400801" y="3616657"/>
            <a:ext cx="4276298" cy="30161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" dirty="0"/>
          </a:p>
          <a:p>
            <a:pPr algn="just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El operador logístico ejecuta, gestiona, administra y controla el desarrollo de las operaciones, empleando de forma eficiente y segura infraestructura física, tecnología, sistemas de información y talento humano, que pueden ser suministrados por el cliente o ser propios del operador logístico.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4374042"/>
            <a:ext cx="3634700" cy="2361128"/>
          </a:xfrm>
          <a:prstGeom prst="rect">
            <a:avLst/>
          </a:prstGeom>
        </p:spPr>
      </p:pic>
      <p:sp>
        <p:nvSpPr>
          <p:cNvPr id="10" name="Flecha derecha 9"/>
          <p:cNvSpPr/>
          <p:nvPr/>
        </p:nvSpPr>
        <p:spPr>
          <a:xfrm>
            <a:off x="4566235" y="5247305"/>
            <a:ext cx="1275007" cy="464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592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699"/>
          </a:xfrm>
        </p:spPr>
        <p:txBody>
          <a:bodyPr>
            <a:noAutofit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Clasificación de los operadores logísticos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19367"/>
            <a:ext cx="8596668" cy="4621995"/>
          </a:xfrm>
        </p:spPr>
        <p:txBody>
          <a:bodyPr>
            <a:normAutofit/>
          </a:bodyPr>
          <a:lstStyle/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1PL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(First Party Logistics):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sub-contratado del transporte. </a:t>
            </a:r>
          </a:p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2PL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(Second Party Logistics):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externalización del transporte y del almacenamiento. </a:t>
            </a:r>
          </a:p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3PL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(Third Party Logistics):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externalización de la resolución de problemáticas mas globales : puesta en marcha de herramientas, puesta a disposición de conocimientos y sistemas para conseguir el objetivo</a:t>
            </a:r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E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4PL </a:t>
            </a: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(Fourth Party Logistics):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externalización más amplia, el operador se responsabiliza de la optimización de una cadena global incluyendo su cliente, sus clientes y los proveedores de su cliente. </a:t>
            </a:r>
          </a:p>
          <a:p>
            <a:pPr marL="0" indent="0">
              <a:buNone/>
            </a:pP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2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Funciones principales que puede desarrollar un operador logísticos en una cadena de abastecimientos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85620"/>
          </a:xfrm>
        </p:spPr>
        <p:txBody>
          <a:bodyPr>
            <a:noAutofit/>
          </a:bodyPr>
          <a:lstStyle/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1.Servicios de almacenaje: Servicios de mayor valor añadido, con menores niveles de stock. 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2.Servicios de transporte: Servicios con mejores plazos de entrega y más rápido y fácil acceso a la información. 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3.Servicios complementarios: Etiquetaje, Embalaje, Merchandising, Facturación, Cobros, Montaje. 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4.Actividades de gestión: Organización de rutas, Gestiones aduaneras (internacional), Controles de cantidad y calidad de productos, Gestión de stocks, Gestión de caducidades de productos. 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5.Tratamiento de información. 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6.Consultoría logística. </a:t>
            </a:r>
          </a:p>
        </p:txBody>
      </p:sp>
    </p:spTree>
    <p:extLst>
      <p:ext uri="{BB962C8B-B14F-4D97-AF65-F5344CB8AC3E}">
        <p14:creationId xmlns:p14="http://schemas.microsoft.com/office/powerpoint/2010/main" val="159751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74961" y="218364"/>
            <a:ext cx="5773003" cy="545910"/>
          </a:xfrm>
        </p:spPr>
        <p:txBody>
          <a:bodyPr>
            <a:no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Tipos de operadores logísticos</a:t>
            </a:r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87484560"/>
              </p:ext>
            </p:extLst>
          </p:nvPr>
        </p:nvGraphicFramePr>
        <p:xfrm>
          <a:off x="1392070" y="1241947"/>
          <a:ext cx="8229601" cy="5240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17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7881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¿Qué debe saber un operador logístico?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337481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Conocer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las múltiples opciones que el mercado ofrece y tener claras las necesidades particulares de la Empresa. 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Idoneidad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Identificar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las ventajas y desventajas de realizar este proceso de tercerización. </a:t>
            </a:r>
          </a:p>
          <a:p>
            <a:pPr algn="just"/>
            <a:r>
              <a:rPr lang="es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Desarrollar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programas de evaluación y seguimiento para asegurar su mejoramiento.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2883" y="3850394"/>
            <a:ext cx="2052924" cy="3007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43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480</Words>
  <Application>Microsoft Office PowerPoint</Application>
  <PresentationFormat>Personalizado</PresentationFormat>
  <Paragraphs>37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Faceta</vt:lpstr>
      <vt:lpstr>¿Qué son los operadores logísticos?</vt:lpstr>
      <vt:lpstr>Presentación de PowerPoint</vt:lpstr>
      <vt:lpstr>¿Por qué utilizar operadores logísticos?</vt:lpstr>
      <vt:lpstr>Clasificación de los operadores logísticos</vt:lpstr>
      <vt:lpstr>Funciones principales que puede desarrollar un operador logísticos en una cadena de abastecimientos</vt:lpstr>
      <vt:lpstr>Tipos de operadores logísticos</vt:lpstr>
      <vt:lpstr>¿Qué debe saber un operador logístico?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son los operadores logísticos?</dc:title>
  <dc:creator>autorizado</dc:creator>
  <cp:lastModifiedBy>usuario</cp:lastModifiedBy>
  <cp:revision>8</cp:revision>
  <dcterms:created xsi:type="dcterms:W3CDTF">2015-04-08T14:24:19Z</dcterms:created>
  <dcterms:modified xsi:type="dcterms:W3CDTF">2015-04-21T21:02:05Z</dcterms:modified>
</cp:coreProperties>
</file>