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166-7F2D-42FD-B040-2B8B545BABB5}" type="datetimeFigureOut">
              <a:rPr lang="es-CO" smtClean="0"/>
              <a:t>16/08/2016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5D57-0AD3-4B00-A37B-B10AD6F341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2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166-7F2D-42FD-B040-2B8B545BABB5}" type="datetimeFigureOut">
              <a:rPr lang="es-CO" smtClean="0"/>
              <a:t>16/08/2016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5D57-0AD3-4B00-A37B-B10AD6F341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85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166-7F2D-42FD-B040-2B8B545BABB5}" type="datetimeFigureOut">
              <a:rPr lang="es-CO" smtClean="0"/>
              <a:t>16/08/2016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5D57-0AD3-4B00-A37B-B10AD6F341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53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166-7F2D-42FD-B040-2B8B545BABB5}" type="datetimeFigureOut">
              <a:rPr lang="es-CO" smtClean="0"/>
              <a:t>16/08/2016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5D57-0AD3-4B00-A37B-B10AD6F341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026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166-7F2D-42FD-B040-2B8B545BABB5}" type="datetimeFigureOut">
              <a:rPr lang="es-CO" smtClean="0"/>
              <a:t>16/08/2016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5D57-0AD3-4B00-A37B-B10AD6F341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77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166-7F2D-42FD-B040-2B8B545BABB5}" type="datetimeFigureOut">
              <a:rPr lang="es-CO" smtClean="0"/>
              <a:t>16/08/2016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5D57-0AD3-4B00-A37B-B10AD6F341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539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166-7F2D-42FD-B040-2B8B545BABB5}" type="datetimeFigureOut">
              <a:rPr lang="es-CO" smtClean="0"/>
              <a:t>16/08/2016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5D57-0AD3-4B00-A37B-B10AD6F341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64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166-7F2D-42FD-B040-2B8B545BABB5}" type="datetimeFigureOut">
              <a:rPr lang="es-CO" smtClean="0"/>
              <a:t>16/08/2016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5D57-0AD3-4B00-A37B-B10AD6F341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349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166-7F2D-42FD-B040-2B8B545BABB5}" type="datetimeFigureOut">
              <a:rPr lang="es-CO" smtClean="0"/>
              <a:t>16/08/2016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5D57-0AD3-4B00-A37B-B10AD6F341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24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166-7F2D-42FD-B040-2B8B545BABB5}" type="datetimeFigureOut">
              <a:rPr lang="es-CO" smtClean="0"/>
              <a:t>16/08/2016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5D57-0AD3-4B00-A37B-B10AD6F341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727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D166-7F2D-42FD-B040-2B8B545BABB5}" type="datetimeFigureOut">
              <a:rPr lang="es-CO" smtClean="0"/>
              <a:t>16/08/2016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5D57-0AD3-4B00-A37B-B10AD6F341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570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BD166-7F2D-42FD-B040-2B8B545BABB5}" type="datetimeFigureOut">
              <a:rPr lang="es-CO" smtClean="0"/>
              <a:t>16/08/2016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45D57-0AD3-4B00-A37B-B10AD6F341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29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>
            <a:normAutofit/>
          </a:bodyPr>
          <a:lstStyle/>
          <a:p>
            <a:r>
              <a:rPr lang="es-CO" sz="6000" b="1" i="1" dirty="0" smtClean="0">
                <a:solidFill>
                  <a:srgbClr val="7030A0"/>
                </a:solidFill>
              </a:rPr>
              <a:t>La Globalización</a:t>
            </a:r>
            <a:endParaRPr lang="es-CO" sz="6000" b="1" i="1" dirty="0">
              <a:solidFill>
                <a:srgbClr val="7030A0"/>
              </a:solidFill>
            </a:endParaRPr>
          </a:p>
        </p:txBody>
      </p:sp>
      <p:pic>
        <p:nvPicPr>
          <p:cNvPr id="11272" name="Picture 8" descr="http://www.portalhuarpe.com.ar/medhime20/Talleres/TALLERES%20SECUNDARIOS%20UNSJ/CENTRAL/01Globalizacion/Pagina/images/hosting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2" y="3429000"/>
            <a:ext cx="452437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78497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4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8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622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2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" y="332657"/>
            <a:ext cx="8963691" cy="621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2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3" y="260648"/>
            <a:ext cx="884556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6942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6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42646"/>
            <a:ext cx="8820472" cy="635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4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5758" y="620688"/>
            <a:ext cx="789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b="1" dirty="0">
                <a:solidFill>
                  <a:srgbClr val="B4007C"/>
                </a:solidFill>
              </a:rPr>
              <a:t>Las características de la economía global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83568" y="1412776"/>
            <a:ext cx="421322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609600" indent="-609600" algn="l">
              <a:spcBef>
                <a:spcPct val="20000"/>
              </a:spcBef>
            </a:pPr>
            <a:r>
              <a:rPr lang="es-ES" sz="1800"/>
              <a:t>1.	</a:t>
            </a:r>
            <a:r>
              <a:rPr lang="es-ES" sz="2000"/>
              <a:t>El </a:t>
            </a:r>
            <a:r>
              <a:rPr lang="es-ES" sz="2000" b="1"/>
              <a:t>aumento exponencial de los flujos financieros</a:t>
            </a:r>
            <a:r>
              <a:rPr lang="es-ES" sz="2000"/>
              <a:t> </a:t>
            </a:r>
            <a:r>
              <a:rPr lang="es-ES" sz="2000" b="1"/>
              <a:t>internacionales</a:t>
            </a:r>
            <a:r>
              <a:rPr lang="es-ES" sz="2000"/>
              <a:t>, muy por encima de los de bienes y servicios.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endParaRPr lang="es-ES" sz="1200"/>
          </a:p>
          <a:p>
            <a:pPr marL="609600" indent="-609600" algn="l">
              <a:spcBef>
                <a:spcPct val="20000"/>
              </a:spcBef>
            </a:pPr>
            <a:r>
              <a:rPr lang="es-ES" sz="1800"/>
              <a:t>		 </a:t>
            </a:r>
            <a:r>
              <a:rPr lang="es-ES" sz="1600"/>
              <a:t>Las bolsas son los 	verdaderos  	 centros de la globalización.</a:t>
            </a:r>
          </a:p>
          <a:p>
            <a:pPr marL="609600" indent="-609600" algn="l">
              <a:spcBef>
                <a:spcPct val="20000"/>
              </a:spcBef>
              <a:buFontTx/>
              <a:buChar char="•"/>
            </a:pPr>
            <a:endParaRPr lang="es-ES" sz="1800"/>
          </a:p>
          <a:p>
            <a:pPr marL="609600" indent="-609600" algn="l">
              <a:spcBef>
                <a:spcPct val="20000"/>
              </a:spcBef>
              <a:buFontTx/>
              <a:buAutoNum type="arabicPeriod" startAt="2"/>
            </a:pPr>
            <a:r>
              <a:rPr lang="es-ES" sz="2000"/>
              <a:t>La </a:t>
            </a:r>
            <a:r>
              <a:rPr lang="es-ES" sz="2000" b="1"/>
              <a:t>fuerte expansión del comercio internacional</a:t>
            </a:r>
            <a:r>
              <a:rPr lang="es-ES" sz="2000"/>
              <a:t>, pero muy desigual.</a:t>
            </a:r>
          </a:p>
          <a:p>
            <a:pPr marL="609600" indent="-609600" algn="l">
              <a:spcBef>
                <a:spcPct val="20000"/>
              </a:spcBef>
              <a:buFontTx/>
              <a:buAutoNum type="arabicPeriod" startAt="2"/>
            </a:pPr>
            <a:endParaRPr lang="es-ES" sz="1200"/>
          </a:p>
          <a:p>
            <a:pPr marL="990600" lvl="1" indent="-533400" algn="l">
              <a:spcBef>
                <a:spcPct val="20000"/>
              </a:spcBef>
            </a:pPr>
            <a:r>
              <a:rPr lang="es-ES" sz="1600"/>
              <a:t>	Los flujos se centran en EE UU, </a:t>
            </a:r>
            <a:br>
              <a:rPr lang="es-ES" sz="1600"/>
            </a:br>
            <a:r>
              <a:rPr lang="es-ES" sz="1600"/>
              <a:t>la UE, China, Japón y el Sudeste Asiático.</a:t>
            </a:r>
          </a:p>
        </p:txBody>
      </p:sp>
      <p:pic>
        <p:nvPicPr>
          <p:cNvPr id="2052" name="Picture 4" descr="http://www.trainingexpertrd.com/site/media/k2/items/cache/6f43b5263fbba79c5962514b85d3473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970699"/>
            <a:ext cx="3707904" cy="18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5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5536" y="692696"/>
            <a:ext cx="789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000">
                <a:solidFill>
                  <a:srgbClr val="B4007C"/>
                </a:solidFill>
              </a:rPr>
              <a:t>Las características de la economía global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3" y="1268760"/>
            <a:ext cx="8091488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7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57200" y="1166019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just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371600" indent="-457200" algn="just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AutoNum type="arabicPeriod"/>
              <a:defRPr sz="2400">
                <a:solidFill>
                  <a:schemeClr val="tx1"/>
                </a:solidFill>
                <a:latin typeface="+mn-lt"/>
              </a:defRPr>
            </a:lvl3pPr>
            <a:lvl4pPr marL="1752600" indent="-3810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209800" indent="-3810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80000"/>
              </a:lnSpc>
              <a:buFontTx/>
              <a:buAutoNum type="arabicPeriod" startAt="3"/>
            </a:pPr>
            <a:r>
              <a:rPr lang="es-ES" sz="2000" dirty="0" smtClean="0"/>
              <a:t>Los movimientos internacionales de capital han favorecido la </a:t>
            </a:r>
            <a:r>
              <a:rPr lang="es-ES" sz="2000" b="1" dirty="0" smtClean="0"/>
              <a:t>concentración empresarial</a:t>
            </a:r>
            <a:r>
              <a:rPr lang="es-ES" sz="2000" dirty="0" smtClean="0"/>
              <a:t>. </a:t>
            </a:r>
            <a:r>
              <a:rPr lang="es-ES" sz="2000" dirty="0" smtClean="0">
                <a:sym typeface="Wingdings" pitchFamily="2" charset="2"/>
              </a:rPr>
              <a:t> Fusiones y absorciones.</a:t>
            </a:r>
            <a:endParaRPr lang="es-ES" sz="2000" dirty="0" smtClean="0"/>
          </a:p>
          <a:p>
            <a:pPr algn="l" eaLnBrk="1" hangingPunct="1">
              <a:lnSpc>
                <a:spcPct val="80000"/>
              </a:lnSpc>
              <a:buFontTx/>
              <a:buAutoNum type="arabicPeriod" startAt="3"/>
            </a:pPr>
            <a:endParaRPr lang="es-ES" sz="2000" dirty="0" smtClean="0"/>
          </a:p>
          <a:p>
            <a:pPr algn="l" eaLnBrk="1" hangingPunct="1">
              <a:lnSpc>
                <a:spcPct val="80000"/>
              </a:lnSpc>
              <a:buFontTx/>
              <a:buAutoNum type="arabicPeriod" startAt="3"/>
            </a:pPr>
            <a:r>
              <a:rPr lang="es-ES" sz="2000" dirty="0" smtClean="0"/>
              <a:t>Las </a:t>
            </a:r>
            <a:r>
              <a:rPr lang="es-ES" sz="2000" b="1" dirty="0" smtClean="0"/>
              <a:t>multinacionales</a:t>
            </a:r>
            <a:r>
              <a:rPr lang="es-ES" sz="2000" dirty="0" smtClean="0"/>
              <a:t> han sido uno de los principales actores de la globalización. </a:t>
            </a:r>
            <a:r>
              <a:rPr lang="es-ES" sz="2000" dirty="0" smtClean="0">
                <a:sym typeface="Wingdings" pitchFamily="2" charset="2"/>
              </a:rPr>
              <a:t> La enorme capacidad financiera de muchas de ellas les permite influir sobre Gobiernos e instituciones económicas internacionales.</a:t>
            </a:r>
            <a:endParaRPr lang="es-ES" sz="2000" dirty="0" smtClean="0"/>
          </a:p>
          <a:p>
            <a:pPr algn="l" eaLnBrk="1" hangingPunct="1">
              <a:lnSpc>
                <a:spcPct val="80000"/>
              </a:lnSpc>
              <a:buFontTx/>
              <a:buAutoNum type="arabicPeriod" startAt="3"/>
            </a:pPr>
            <a:endParaRPr lang="es-ES" sz="2000" dirty="0" smtClean="0"/>
          </a:p>
          <a:p>
            <a:pPr algn="l" eaLnBrk="1" hangingPunct="1">
              <a:lnSpc>
                <a:spcPct val="80000"/>
              </a:lnSpc>
              <a:buFontTx/>
              <a:buAutoNum type="arabicPeriod" startAt="3"/>
            </a:pPr>
            <a:r>
              <a:rPr lang="es-ES" sz="2000" dirty="0" smtClean="0"/>
              <a:t>Las empresas multinacionales han modificado la organización de la producción, basada ahora en la </a:t>
            </a:r>
            <a:r>
              <a:rPr lang="es-ES" sz="2000" b="1" dirty="0" smtClean="0"/>
              <a:t>producción integrada a nivel internacional</a:t>
            </a:r>
            <a:r>
              <a:rPr lang="es-ES" sz="2000" dirty="0" smtClean="0"/>
              <a:t>. </a:t>
            </a:r>
            <a:r>
              <a:rPr lang="es-ES" sz="2000" dirty="0" smtClean="0">
                <a:sym typeface="Wingdings" pitchFamily="2" charset="2"/>
              </a:rPr>
              <a:t> </a:t>
            </a:r>
            <a:r>
              <a:rPr lang="es-ES" sz="2000" b="1" dirty="0" smtClean="0">
                <a:sym typeface="Wingdings" pitchFamily="2" charset="2"/>
              </a:rPr>
              <a:t>Deslocalización</a:t>
            </a:r>
            <a:r>
              <a:rPr lang="es-ES" sz="2000" dirty="0" smtClean="0">
                <a:sym typeface="Wingdings" pitchFamily="2" charset="2"/>
              </a:rPr>
              <a:t>.</a:t>
            </a:r>
            <a:endParaRPr lang="es-ES" sz="2000" dirty="0" smtClean="0"/>
          </a:p>
          <a:p>
            <a:pPr algn="l" eaLnBrk="1" hangingPunct="1">
              <a:lnSpc>
                <a:spcPct val="80000"/>
              </a:lnSpc>
              <a:buFontTx/>
              <a:buAutoNum type="arabicPeriod" startAt="3"/>
            </a:pPr>
            <a:endParaRPr lang="es-ES" sz="2000" dirty="0" smtClean="0"/>
          </a:p>
          <a:p>
            <a:pPr algn="l" eaLnBrk="1" hangingPunct="1">
              <a:lnSpc>
                <a:spcPct val="80000"/>
              </a:lnSpc>
              <a:buFontTx/>
              <a:buAutoNum type="arabicPeriod" startAt="3"/>
            </a:pPr>
            <a:r>
              <a:rPr lang="es-ES" sz="2000" dirty="0" smtClean="0"/>
              <a:t>La </a:t>
            </a:r>
            <a:r>
              <a:rPr lang="es-ES" sz="2000" b="1" dirty="0" smtClean="0"/>
              <a:t>reducción de la capacidad de los Estados para intervenir </a:t>
            </a:r>
            <a:br>
              <a:rPr lang="es-ES" sz="2000" b="1" dirty="0" smtClean="0"/>
            </a:br>
            <a:r>
              <a:rPr lang="es-ES" sz="2000" b="1" dirty="0" smtClean="0"/>
              <a:t>y controlar la economía</a:t>
            </a:r>
            <a:r>
              <a:rPr lang="es-ES" sz="2000" dirty="0" smtClean="0"/>
              <a:t>, pues cada vez más decisiones que afectan a sus economías se toman fuera de sus fronteras.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5305" y="404664"/>
            <a:ext cx="789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800" b="1" dirty="0">
                <a:solidFill>
                  <a:srgbClr val="B4007C"/>
                </a:solidFill>
              </a:rPr>
              <a:t>Las características de la economía global</a:t>
            </a:r>
          </a:p>
        </p:txBody>
      </p:sp>
    </p:spTree>
    <p:extLst>
      <p:ext uri="{BB962C8B-B14F-4D97-AF65-F5344CB8AC3E}">
        <p14:creationId xmlns:p14="http://schemas.microsoft.com/office/powerpoint/2010/main" val="39278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909638"/>
            <a:ext cx="82200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1963" y="332656"/>
            <a:ext cx="789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000" b="1">
                <a:solidFill>
                  <a:srgbClr val="B4007C"/>
                </a:solidFill>
              </a:rPr>
              <a:t>Las características de la economía global</a:t>
            </a:r>
          </a:p>
        </p:txBody>
      </p:sp>
      <p:pic>
        <p:nvPicPr>
          <p:cNvPr id="4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593"/>
            <a:ext cx="4524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2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2" y="188640"/>
            <a:ext cx="864044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0918" y="474853"/>
            <a:ext cx="789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800" b="1" dirty="0">
                <a:solidFill>
                  <a:srgbClr val="B4007C"/>
                </a:solidFill>
              </a:rPr>
              <a:t>Los costes de la globalización</a:t>
            </a:r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21481" y="1166019"/>
            <a:ext cx="83010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just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371600" indent="-457200" algn="just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AutoNum type="arabicPeriod"/>
              <a:defRPr sz="2400">
                <a:solidFill>
                  <a:schemeClr val="tx1"/>
                </a:solidFill>
                <a:latin typeface="+mn-lt"/>
              </a:defRPr>
            </a:lvl3pPr>
            <a:lvl4pPr marL="1752600" indent="-381000" algn="just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209800" indent="-381000" algn="just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67000" indent="-3810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just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s-ES" sz="2000" dirty="0" smtClean="0"/>
              <a:t>Son los mismos que aparecen en las economías de mercado nacionales.</a:t>
            </a:r>
          </a:p>
          <a:p>
            <a:pPr algn="l" eaLnBrk="1" hangingPunct="1">
              <a:lnSpc>
                <a:spcPct val="80000"/>
              </a:lnSpc>
            </a:pPr>
            <a:endParaRPr lang="es-ES" sz="2000" dirty="0" smtClean="0"/>
          </a:p>
          <a:p>
            <a:pPr algn="l" eaLnBrk="1" hangingPunct="1">
              <a:lnSpc>
                <a:spcPct val="80000"/>
              </a:lnSpc>
            </a:pPr>
            <a:r>
              <a:rPr lang="es-ES" sz="2000" dirty="0" smtClean="0"/>
              <a:t>La asignación de recursos que hace el mercado global, aunque sea eficiente en general, también puede tener </a:t>
            </a:r>
            <a:r>
              <a:rPr lang="es-ES" sz="2000" b="1" dirty="0" smtClean="0"/>
              <a:t>fallos de mercado y de equidad</a:t>
            </a:r>
            <a:r>
              <a:rPr lang="es-ES" sz="2000" dirty="0" smtClean="0"/>
              <a:t> entre los países.</a:t>
            </a:r>
          </a:p>
          <a:p>
            <a:pPr algn="l" eaLnBrk="1" hangingPunct="1">
              <a:lnSpc>
                <a:spcPct val="80000"/>
              </a:lnSpc>
            </a:pPr>
            <a:endParaRPr lang="es-ES" sz="1200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s-ES" sz="1600" dirty="0" smtClean="0"/>
              <a:t>		De hecho, </a:t>
            </a:r>
            <a:r>
              <a:rPr lang="es-ES" sz="1600" b="1" dirty="0" smtClean="0"/>
              <a:t>el reparto de las ganancias no es equitativo</a:t>
            </a:r>
            <a:r>
              <a:rPr lang="es-ES" sz="1600" dirty="0" smtClean="0"/>
              <a:t>, aunque al abrirse al 	comercio, las ganancias suelen ser mayores para 	las economías pequeñas 	que para las economías más grandes, que acaparan casi todo el mercado.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99592" y="3933056"/>
            <a:ext cx="46878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sz="2000" dirty="0"/>
              <a:t>La apertura supone unos costes o pérdidas para algún grupo de agentes económicos de un país: los trabajadores y empresas que producen bienes que pasan a importarse por estar en una situación de desventaja comparativa frente a otros países.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sz="2000" dirty="0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sz="1600" dirty="0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sz="1600" dirty="0"/>
          </a:p>
        </p:txBody>
      </p:sp>
      <p:pic>
        <p:nvPicPr>
          <p:cNvPr id="12290" name="Picture 2" descr="https://upload.wikimedia.org/wikipedia/commons/thumb/0/01/Geokeys.jpg/180px-Geok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1906110" cy="243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197</Words>
  <Application>Microsoft Office PowerPoint</Application>
  <PresentationFormat>Presentación en pantalla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La Globalización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Globalización</dc:title>
  <dc:creator>usuario</dc:creator>
  <cp:lastModifiedBy>usuario</cp:lastModifiedBy>
  <cp:revision>11</cp:revision>
  <dcterms:created xsi:type="dcterms:W3CDTF">2016-08-16T21:31:19Z</dcterms:created>
  <dcterms:modified xsi:type="dcterms:W3CDTF">2016-08-16T22:34:34Z</dcterms:modified>
</cp:coreProperties>
</file>