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63" r:id="rId3"/>
    <p:sldId id="257" r:id="rId4"/>
    <p:sldId id="260" r:id="rId5"/>
    <p:sldId id="262" r:id="rId6"/>
    <p:sldId id="261" r:id="rId7"/>
    <p:sldId id="264" r:id="rId8"/>
    <p:sldId id="265" r:id="rId9"/>
    <p:sldId id="266" r:id="rId10"/>
    <p:sldId id="268"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18" autoAdjust="0"/>
    <p:restoredTop sz="94660"/>
  </p:normalViewPr>
  <p:slideViewPr>
    <p:cSldViewPr snapToGrid="0">
      <p:cViewPr varScale="1">
        <p:scale>
          <a:sx n="74" d="100"/>
          <a:sy n="74" d="100"/>
        </p:scale>
        <p:origin x="51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s-ES"/>
              <a:t>Haga clic para modificar el estilo de título del patrón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2">
                    <a:lumMod val="50000"/>
                  </a:schemeClr>
                </a:solidFill>
              </a:defRPr>
            </a:lvl1pPr>
          </a:lstStyle>
          <a:p>
            <a:fld id="{F7AFFB9B-9FB8-469E-96F9-4D32314110B6}" type="datetimeFigureOut">
              <a:rPr lang="en-US" smtClean="0"/>
              <a:t>5/14/2017</a:t>
            </a:fld>
            <a:endParaRPr lang="en-US" dirty="0"/>
          </a:p>
        </p:txBody>
      </p:sp>
      <p:sp>
        <p:nvSpPr>
          <p:cNvPr id="5" name="Footer Placeholder 4"/>
          <p:cNvSpPr>
            <a:spLocks noGrp="1"/>
          </p:cNvSpPr>
          <p:nvPr>
            <p:ph type="ftr" sz="quarter" idx="11"/>
          </p:nvPr>
        </p:nvSpPr>
        <p:spPr>
          <a:xfrm rot="21420000">
            <a:off x="-9144" y="4882896"/>
            <a:ext cx="4050792" cy="1197864"/>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smtClean="0"/>
              <a:pPr/>
              <a:t>‹Nº›</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06795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341D2AC3-6A0B-4169-B1EA-E3AE8B351BDD}" type="datetimeFigureOut">
              <a:rPr lang="en-US" smtClean="0"/>
              <a:t>5/14/2017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916302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DD4B9363-8B87-41B7-9F8E-64519CBB8F34}" type="datetimeFigureOut">
              <a:rPr lang="en-US" smtClean="0"/>
              <a:t>5/14/2017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459060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EAEF5746-5284-4951-9F37-7AE924EDBCB7}" type="datetimeFigureOut">
              <a:rPr lang="en-US" smtClean="0"/>
              <a:t>5/14/2017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24371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02398B29-7265-4A65-A2A4-6703C057B7C1}" type="datetimeFigureOut">
              <a:rPr lang="en-US" smtClean="0"/>
              <a:t>5/14/2017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889726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s-ES"/>
              <a:t>Haga clic para modificar el estilo de título del patrón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28FBA082-94DF-4C4B-A041-6624924AB0A8}" type="datetimeFigureOut">
              <a:rPr lang="en-US" smtClean="0"/>
              <a:t>5/14/2017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680310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s-ES"/>
              <a:t>Haga clic para modificar el estilo de título del patrón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B27686C4-3AB5-4E0C-86CA-FB108C350AA9}" type="datetimeFigureOut">
              <a:rPr lang="en-US" smtClean="0"/>
              <a:t>5/14/2017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838132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smtClean="0"/>
              <a:t>5/14/2017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4056116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smtClean="0"/>
              <a:t>5/14/2017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073182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5/14/2017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681989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0F7F47CF-67C9-420C-80A5-E2069FF0C2DF}" type="datetimeFigureOut">
              <a:rPr lang="en-US" smtClean="0"/>
              <a:t>5/14/2017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098399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smtClean="0"/>
              <a:t>5/14/2017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222694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Content Placeholder 3"/>
          <p:cNvSpPr>
            <a:spLocks noGrp="1"/>
          </p:cNvSpPr>
          <p:nvPr>
            <p:ph sz="quarter" idx="13"/>
          </p:nvPr>
        </p:nvSpPr>
        <p:spPr>
          <a:xfrm>
            <a:off x="685802" y="2861733"/>
            <a:ext cx="5088712" cy="2512852"/>
          </a:xfrm>
        </p:spPr>
        <p:txBody>
          <a:bodyPr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3" name="Content Placeholder 5"/>
          <p:cNvSpPr>
            <a:spLocks noGrp="1"/>
          </p:cNvSpPr>
          <p:nvPr>
            <p:ph sz="quarter" idx="14"/>
          </p:nvPr>
        </p:nvSpPr>
        <p:spPr>
          <a:xfrm>
            <a:off x="5993969" y="2861733"/>
            <a:ext cx="5088713" cy="2512852"/>
          </a:xfrm>
        </p:spPr>
        <p:txBody>
          <a:bodyPr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smtClean="0"/>
              <a:t>5/14/2017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324908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5/14/2017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839881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5/14/2017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027642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50C3BFE2-83B7-4B0A-B9D3-AB28331082B3}" type="datetimeFigureOut">
              <a:rPr lang="en-US" smtClean="0"/>
              <a:t>5/14/2017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670212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12EF78E3-FDA3-4D28-AAA2-0B81F349A39D}" type="datetimeFigureOut">
              <a:rPr lang="en-US" smtClean="0"/>
              <a:t>5/14/2017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912293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2">
                    <a:lumMod val="50000"/>
                  </a:schemeClr>
                </a:solidFill>
              </a:defRPr>
            </a:lvl1pPr>
          </a:lstStyle>
          <a:p>
            <a:fld id="{C35BB1C6-BF8F-4481-8AB2-603A1C8A906A}" type="datetimeFigureOut">
              <a:rPr lang="en-US" smtClean="0"/>
              <a:t>5/14/2017</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2">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2">
                    <a:lumMod val="50000"/>
                  </a:schemeClr>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99802939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rot="21420000">
            <a:off x="2758241" y="613766"/>
            <a:ext cx="7858422" cy="1680247"/>
          </a:xfrm>
        </p:spPr>
        <p:txBody>
          <a:bodyPr/>
          <a:lstStyle/>
          <a:p>
            <a:r>
              <a:rPr lang="es-CO" b="1" dirty="0">
                <a:latin typeface="Andalus" panose="02020603050405020304" pitchFamily="18" charset="-78"/>
                <a:cs typeface="Andalus" panose="02020603050405020304" pitchFamily="18" charset="-78"/>
              </a:rPr>
              <a:t>JUST IN TIME </a:t>
            </a:r>
          </a:p>
        </p:txBody>
      </p:sp>
      <p:sp>
        <p:nvSpPr>
          <p:cNvPr id="3" name="Subtítulo 2"/>
          <p:cNvSpPr>
            <a:spLocks noGrp="1"/>
          </p:cNvSpPr>
          <p:nvPr>
            <p:ph type="subTitle" idx="1"/>
          </p:nvPr>
        </p:nvSpPr>
        <p:spPr>
          <a:xfrm rot="21420000">
            <a:off x="892344" y="2629446"/>
            <a:ext cx="9755187" cy="550333"/>
          </a:xfrm>
        </p:spPr>
        <p:txBody>
          <a:bodyPr/>
          <a:lstStyle/>
          <a:p>
            <a:r>
              <a:rPr lang="es-CO" b="1" dirty="0">
                <a:latin typeface="Andalus" panose="02020603050405020304" pitchFamily="18" charset="-78"/>
                <a:cs typeface="Andalus" panose="02020603050405020304" pitchFamily="18" charset="-78"/>
              </a:rPr>
              <a:t>Yuly ARTEAGA</a:t>
            </a:r>
          </a:p>
          <a:p>
            <a:r>
              <a:rPr lang="es-CO" b="1" dirty="0">
                <a:latin typeface="Andalus" panose="02020603050405020304" pitchFamily="18" charset="-78"/>
                <a:cs typeface="Andalus" panose="02020603050405020304" pitchFamily="18" charset="-78"/>
              </a:rPr>
              <a:t>DIANA CABEZAS</a:t>
            </a:r>
          </a:p>
          <a:p>
            <a:r>
              <a:rPr lang="es-CO" b="1" dirty="0">
                <a:latin typeface="Andalus" panose="02020603050405020304" pitchFamily="18" charset="-78"/>
                <a:cs typeface="Andalus" panose="02020603050405020304" pitchFamily="18" charset="-78"/>
              </a:rPr>
              <a:t>MANUELA CASTRO</a:t>
            </a:r>
          </a:p>
        </p:txBody>
      </p:sp>
      <p:pic>
        <p:nvPicPr>
          <p:cNvPr id="4" name="Imagen 3"/>
          <p:cNvPicPr>
            <a:picLocks noChangeAspect="1"/>
          </p:cNvPicPr>
          <p:nvPr/>
        </p:nvPicPr>
        <p:blipFill>
          <a:blip r:embed="rId2"/>
          <a:stretch>
            <a:fillRect/>
          </a:stretch>
        </p:blipFill>
        <p:spPr>
          <a:xfrm rot="21439775">
            <a:off x="966011" y="1901978"/>
            <a:ext cx="3048000" cy="2800350"/>
          </a:xfrm>
          <a:prstGeom prst="rect">
            <a:avLst/>
          </a:prstGeom>
        </p:spPr>
      </p:pic>
    </p:spTree>
    <p:extLst>
      <p:ext uri="{BB962C8B-B14F-4D97-AF65-F5344CB8AC3E}">
        <p14:creationId xmlns:p14="http://schemas.microsoft.com/office/powerpoint/2010/main" val="3381816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ube 1"/>
          <p:cNvSpPr/>
          <p:nvPr/>
        </p:nvSpPr>
        <p:spPr>
          <a:xfrm>
            <a:off x="1364974" y="1404729"/>
            <a:ext cx="8653669" cy="344556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tx1"/>
                </a:solidFill>
                <a:latin typeface="Andalus" panose="02020603050405020304" pitchFamily="18" charset="-78"/>
                <a:cs typeface="Andalus" panose="02020603050405020304" pitchFamily="18" charset="-78"/>
              </a:rPr>
              <a:t>Con el JIT, el resultado neto es un aumento de la calidad, un suministro a más bajo coste, entrega</a:t>
            </a:r>
          </a:p>
          <a:p>
            <a:pPr algn="ctr"/>
            <a:r>
              <a:rPr lang="es-ES" sz="2400" b="1" dirty="0">
                <a:solidFill>
                  <a:schemeClr val="tx1"/>
                </a:solidFill>
                <a:latin typeface="Andalus" panose="02020603050405020304" pitchFamily="18" charset="-78"/>
                <a:cs typeface="Andalus" panose="02020603050405020304" pitchFamily="18" charset="-78"/>
              </a:rPr>
              <a:t>a tiempo, con una mayor seguridad tanto para el proveedor como para el cliente.</a:t>
            </a:r>
          </a:p>
        </p:txBody>
      </p:sp>
    </p:spTree>
    <p:extLst>
      <p:ext uri="{BB962C8B-B14F-4D97-AF65-F5344CB8AC3E}">
        <p14:creationId xmlns:p14="http://schemas.microsoft.com/office/powerpoint/2010/main" val="361022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93365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a:latin typeface="Andalus" panose="02020603050405020304" pitchFamily="18" charset="-78"/>
                <a:cs typeface="Andalus" panose="02020603050405020304" pitchFamily="18" charset="-78"/>
              </a:rPr>
              <a:t>“Just in time” (JIT)</a:t>
            </a:r>
            <a:endParaRPr lang="es-ES" dirty="0"/>
          </a:p>
        </p:txBody>
      </p:sp>
      <p:sp>
        <p:nvSpPr>
          <p:cNvPr id="3" name="Marcador de contenido 2"/>
          <p:cNvSpPr>
            <a:spLocks noGrp="1"/>
          </p:cNvSpPr>
          <p:nvPr>
            <p:ph sz="quarter" idx="13"/>
          </p:nvPr>
        </p:nvSpPr>
        <p:spPr>
          <a:xfrm>
            <a:off x="685800" y="2063396"/>
            <a:ext cx="10394707" cy="2243561"/>
          </a:xfrm>
        </p:spPr>
        <p:txBody>
          <a:bodyPr/>
          <a:lstStyle/>
          <a:p>
            <a:pPr marL="0" indent="0" algn="just">
              <a:buNone/>
            </a:pPr>
            <a:r>
              <a:rPr lang="es-ES" dirty="0">
                <a:latin typeface="Gautami" panose="020B0502040204020203" pitchFamily="34" charset="0"/>
                <a:cs typeface="Gautami" panose="020B0502040204020203" pitchFamily="34" charset="0"/>
              </a:rPr>
              <a:t>El sistema justo a tiempo, comenzó como el sistema de producción de la empresa Toyota por el año 1976 buscando mejorar la flexibilidad de los procesos fabriles como respuesta al descenso del crecimiento económico de esos años debido a la segunda crisis mundial del petróleo en 1976.</a:t>
            </a:r>
          </a:p>
        </p:txBody>
      </p:sp>
      <p:pic>
        <p:nvPicPr>
          <p:cNvPr id="4" name="Marcador de contenido 3"/>
          <p:cNvPicPr>
            <a:picLocks noChangeAspect="1"/>
          </p:cNvPicPr>
          <p:nvPr/>
        </p:nvPicPr>
        <p:blipFill>
          <a:blip r:embed="rId2"/>
          <a:stretch>
            <a:fillRect/>
          </a:stretch>
        </p:blipFill>
        <p:spPr>
          <a:xfrm>
            <a:off x="1631762" y="4019707"/>
            <a:ext cx="2486489" cy="2424327"/>
          </a:xfrm>
          <a:prstGeom prst="rect">
            <a:avLst/>
          </a:prstGeom>
        </p:spPr>
      </p:pic>
      <p:sp>
        <p:nvSpPr>
          <p:cNvPr id="5" name="Rectángulo 4"/>
          <p:cNvSpPr/>
          <p:nvPr/>
        </p:nvSpPr>
        <p:spPr>
          <a:xfrm>
            <a:off x="4267201" y="4813992"/>
            <a:ext cx="1457738" cy="369332"/>
          </a:xfrm>
          <a:prstGeom prst="rect">
            <a:avLst/>
          </a:prstGeom>
        </p:spPr>
        <p:txBody>
          <a:bodyPr wrap="square">
            <a:spAutoFit/>
          </a:bodyPr>
          <a:lstStyle/>
          <a:p>
            <a:r>
              <a:rPr lang="es-CO" dirty="0"/>
              <a:t>Taiichi </a:t>
            </a:r>
            <a:r>
              <a:rPr lang="es-CO" dirty="0" err="1"/>
              <a:t>ohno</a:t>
            </a:r>
            <a:endParaRPr lang="es-CO" dirty="0"/>
          </a:p>
        </p:txBody>
      </p:sp>
    </p:spTree>
    <p:extLst>
      <p:ext uri="{BB962C8B-B14F-4D97-AF65-F5344CB8AC3E}">
        <p14:creationId xmlns:p14="http://schemas.microsoft.com/office/powerpoint/2010/main" val="1922607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b="1" dirty="0">
                <a:latin typeface="Andalus" panose="02020603050405020304" pitchFamily="18" charset="-78"/>
                <a:cs typeface="Andalus" panose="02020603050405020304" pitchFamily="18" charset="-78"/>
              </a:rPr>
              <a:t>Definición</a:t>
            </a:r>
            <a:endParaRPr lang="es-CO" b="1" dirty="0">
              <a:latin typeface="Andalus" panose="02020603050405020304" pitchFamily="18" charset="-78"/>
              <a:cs typeface="Andalus" panose="02020603050405020304" pitchFamily="18" charset="-78"/>
            </a:endParaRPr>
          </a:p>
        </p:txBody>
      </p:sp>
      <p:sp>
        <p:nvSpPr>
          <p:cNvPr id="3" name="Marcador de contenido 2"/>
          <p:cNvSpPr>
            <a:spLocks noGrp="1"/>
          </p:cNvSpPr>
          <p:nvPr>
            <p:ph sz="quarter" idx="13"/>
          </p:nvPr>
        </p:nvSpPr>
        <p:spPr>
          <a:xfrm>
            <a:off x="685801" y="1837765"/>
            <a:ext cx="10394707" cy="3021665"/>
          </a:xfrm>
        </p:spPr>
        <p:txBody>
          <a:bodyPr/>
          <a:lstStyle/>
          <a:p>
            <a:pPr marL="0" indent="0" algn="just">
              <a:buNone/>
            </a:pPr>
            <a:r>
              <a:rPr lang="es-CO" dirty="0">
                <a:latin typeface="Gautami" panose="020B0502040204020203" pitchFamily="34" charset="0"/>
                <a:cs typeface="Gautami" panose="020B0502040204020203" pitchFamily="34" charset="0"/>
              </a:rPr>
              <a:t>La fabricación justo a tiempo significa producir el mínimo número de unidades en las menores cantidades posibles y en el último momento posible, eliminando la necesidad de inventarios.</a:t>
            </a:r>
          </a:p>
          <a:p>
            <a:pPr marL="0" indent="0" algn="just">
              <a:buNone/>
            </a:pPr>
            <a:endParaRPr lang="es-CO" dirty="0">
              <a:latin typeface="Gautami" panose="020B0502040204020203" pitchFamily="34" charset="0"/>
              <a:cs typeface="Gautami" panose="020B0502040204020203" pitchFamily="34" charset="0"/>
            </a:endParaRPr>
          </a:p>
          <a:p>
            <a:pPr marL="0" indent="0" algn="just">
              <a:buNone/>
            </a:pPr>
            <a:r>
              <a:rPr lang="es-CO" b="1" dirty="0">
                <a:latin typeface="Gautami" panose="020B0502040204020203" pitchFamily="34" charset="0"/>
                <a:cs typeface="Gautami" panose="020B0502040204020203" pitchFamily="34" charset="0"/>
              </a:rPr>
              <a:t>“Producir los elementos que se necesitan, en las cantidades que se necesitan, en el momento en que se necesitan”.</a:t>
            </a:r>
          </a:p>
          <a:p>
            <a:pPr marL="0" indent="0" algn="just">
              <a:buNone/>
            </a:pPr>
            <a:endParaRPr lang="es-CO" dirty="0">
              <a:latin typeface="Baskerville Old Face" panose="02020602080505020303" pitchFamily="18" charset="0"/>
            </a:endParaRPr>
          </a:p>
        </p:txBody>
      </p:sp>
      <p:pic>
        <p:nvPicPr>
          <p:cNvPr id="3074" name="Picture 2" descr="Resultado de imagen para JUST IN TIME TODO SOBRE ES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4472" y="4377960"/>
            <a:ext cx="3123370" cy="1973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929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just"/>
            <a:r>
              <a:rPr lang="es-ES" sz="3600" b="1" dirty="0">
                <a:latin typeface="Andalus" panose="02020603050405020304" pitchFamily="18" charset="-78"/>
                <a:cs typeface="Andalus" panose="02020603050405020304" pitchFamily="18" charset="-78"/>
              </a:rPr>
              <a:t>se fundamenta principalmente en:</a:t>
            </a:r>
          </a:p>
        </p:txBody>
      </p:sp>
      <p:sp>
        <p:nvSpPr>
          <p:cNvPr id="3" name="Marcador de contenido 2"/>
          <p:cNvSpPr>
            <a:spLocks noGrp="1"/>
          </p:cNvSpPr>
          <p:nvPr>
            <p:ph sz="quarter" idx="13"/>
          </p:nvPr>
        </p:nvSpPr>
        <p:spPr>
          <a:xfrm>
            <a:off x="582769" y="2001078"/>
            <a:ext cx="10394707" cy="2948504"/>
          </a:xfrm>
        </p:spPr>
        <p:txBody>
          <a:bodyPr>
            <a:normAutofit fontScale="92500" lnSpcReduction="10000"/>
          </a:bodyPr>
          <a:lstStyle/>
          <a:p>
            <a:pPr algn="just"/>
            <a:r>
              <a:rPr lang="es-ES" dirty="0">
                <a:latin typeface="Gautami" panose="020B0502040204020203" pitchFamily="34" charset="0"/>
                <a:cs typeface="Gautami" panose="020B0502040204020203" pitchFamily="34" charset="0"/>
              </a:rPr>
              <a:t>La reducción del desperdicio</a:t>
            </a:r>
          </a:p>
          <a:p>
            <a:pPr algn="just"/>
            <a:r>
              <a:rPr lang="es-ES" dirty="0">
                <a:latin typeface="Gautami" panose="020B0502040204020203" pitchFamily="34" charset="0"/>
                <a:cs typeface="Gautami" panose="020B0502040204020203" pitchFamily="34" charset="0"/>
              </a:rPr>
              <a:t>La calidad de los productos o servicios</a:t>
            </a:r>
          </a:p>
          <a:p>
            <a:pPr algn="just"/>
            <a:r>
              <a:rPr lang="es-ES" dirty="0">
                <a:latin typeface="Gautami" panose="020B0502040204020203" pitchFamily="34" charset="0"/>
                <a:cs typeface="Gautami" panose="020B0502040204020203" pitchFamily="34" charset="0"/>
              </a:rPr>
              <a:t>Profundo compromiso (lealtad) de todos y cada uno de los integrantes de la organización.</a:t>
            </a:r>
          </a:p>
          <a:p>
            <a:pPr algn="just"/>
            <a:r>
              <a:rPr lang="es-ES" dirty="0">
                <a:latin typeface="Gautami" panose="020B0502040204020203" pitchFamily="34" charset="0"/>
                <a:cs typeface="Gautami" panose="020B0502040204020203" pitchFamily="34" charset="0"/>
              </a:rPr>
              <a:t>Fuerte orientación a sus tareas (involucrarse en el trabajo),</a:t>
            </a:r>
          </a:p>
          <a:p>
            <a:pPr algn="just"/>
            <a:r>
              <a:rPr lang="es-ES" dirty="0">
                <a:latin typeface="Gautami" panose="020B0502040204020203" pitchFamily="34" charset="0"/>
                <a:cs typeface="Gautami" panose="020B0502040204020203" pitchFamily="34" charset="0"/>
              </a:rPr>
              <a:t>Mayor productividad, menores costos, calidad, mayor satisfacción del cliente, mayores ventas y muy probablemente mayores utilidades</a:t>
            </a:r>
            <a:endParaRPr lang="es-CO" dirty="0">
              <a:latin typeface="Gautami" panose="020B0502040204020203" pitchFamily="34" charset="0"/>
              <a:cs typeface="Gautami" panose="020B0502040204020203" pitchFamily="34" charset="0"/>
            </a:endParaRPr>
          </a:p>
        </p:txBody>
      </p:sp>
    </p:spTree>
    <p:extLst>
      <p:ext uri="{BB962C8B-B14F-4D97-AF65-F5344CB8AC3E}">
        <p14:creationId xmlns:p14="http://schemas.microsoft.com/office/powerpoint/2010/main" val="1183680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just"/>
            <a:r>
              <a:rPr lang="es-ES" sz="3600" dirty="0">
                <a:latin typeface="Andalus" panose="02020603050405020304" pitchFamily="18" charset="-78"/>
                <a:cs typeface="Andalus" panose="02020603050405020304" pitchFamily="18" charset="-78"/>
              </a:rPr>
              <a:t>algunas de las aplicaciones del JIT se pueden mencionar:</a:t>
            </a:r>
            <a:endParaRPr lang="es-CO" sz="3600" dirty="0"/>
          </a:p>
        </p:txBody>
      </p:sp>
      <p:sp>
        <p:nvSpPr>
          <p:cNvPr id="3" name="Marcador de contenido 2"/>
          <p:cNvSpPr>
            <a:spLocks noGrp="1"/>
          </p:cNvSpPr>
          <p:nvPr>
            <p:ph sz="quarter" idx="13"/>
          </p:nvPr>
        </p:nvSpPr>
        <p:spPr>
          <a:xfrm>
            <a:off x="685800" y="1837766"/>
            <a:ext cx="10394707" cy="3343834"/>
          </a:xfrm>
        </p:spPr>
        <p:txBody>
          <a:bodyPr/>
          <a:lstStyle/>
          <a:p>
            <a:r>
              <a:rPr lang="es-ES" dirty="0">
                <a:latin typeface="Gautami" panose="020B0502040204020203" pitchFamily="34" charset="0"/>
                <a:cs typeface="Gautami" panose="020B0502040204020203" pitchFamily="34" charset="0"/>
              </a:rPr>
              <a:t>Los inventarios reducidos.</a:t>
            </a:r>
          </a:p>
          <a:p>
            <a:r>
              <a:rPr lang="es-ES" dirty="0">
                <a:latin typeface="Gautami" panose="020B0502040204020203" pitchFamily="34" charset="0"/>
                <a:cs typeface="Gautami" panose="020B0502040204020203" pitchFamily="34" charset="0"/>
              </a:rPr>
              <a:t>El mejoramiento en el control de calidad.</a:t>
            </a:r>
          </a:p>
          <a:p>
            <a:r>
              <a:rPr lang="es-ES" dirty="0">
                <a:latin typeface="Gautami" panose="020B0502040204020203" pitchFamily="34" charset="0"/>
                <a:cs typeface="Gautami" panose="020B0502040204020203" pitchFamily="34" charset="0"/>
              </a:rPr>
              <a:t>La fiabilidad del producto.</a:t>
            </a:r>
          </a:p>
          <a:p>
            <a:r>
              <a:rPr lang="es-ES" dirty="0">
                <a:latin typeface="Gautami" panose="020B0502040204020203" pitchFamily="34" charset="0"/>
                <a:cs typeface="Gautami" panose="020B0502040204020203" pitchFamily="34" charset="0"/>
              </a:rPr>
              <a:t>Justo a tiempo “JIT” El aprovechamiento del personal</a:t>
            </a:r>
            <a:r>
              <a:rPr lang="es-ES" dirty="0"/>
              <a:t>.</a:t>
            </a:r>
            <a:endParaRPr lang="es-CO" dirty="0"/>
          </a:p>
        </p:txBody>
      </p:sp>
      <p:pic>
        <p:nvPicPr>
          <p:cNvPr id="4" name="Imagen 3"/>
          <p:cNvPicPr>
            <a:picLocks noChangeAspect="1"/>
          </p:cNvPicPr>
          <p:nvPr/>
        </p:nvPicPr>
        <p:blipFill>
          <a:blip r:embed="rId2"/>
          <a:stretch>
            <a:fillRect/>
          </a:stretch>
        </p:blipFill>
        <p:spPr>
          <a:xfrm>
            <a:off x="6937972" y="1536062"/>
            <a:ext cx="2143125" cy="2143125"/>
          </a:xfrm>
          <a:prstGeom prst="rect">
            <a:avLst/>
          </a:prstGeom>
        </p:spPr>
      </p:pic>
      <p:pic>
        <p:nvPicPr>
          <p:cNvPr id="5" name="Imagen 4"/>
          <p:cNvPicPr>
            <a:picLocks noChangeAspect="1"/>
          </p:cNvPicPr>
          <p:nvPr/>
        </p:nvPicPr>
        <p:blipFill>
          <a:blip r:embed="rId3"/>
          <a:stretch>
            <a:fillRect/>
          </a:stretch>
        </p:blipFill>
        <p:spPr>
          <a:xfrm>
            <a:off x="8587795" y="4033616"/>
            <a:ext cx="2126488" cy="1908312"/>
          </a:xfrm>
          <a:prstGeom prst="rect">
            <a:avLst/>
          </a:prstGeom>
        </p:spPr>
      </p:pic>
      <p:pic>
        <p:nvPicPr>
          <p:cNvPr id="6" name="Imagen 5"/>
          <p:cNvPicPr>
            <a:picLocks noChangeAspect="1"/>
          </p:cNvPicPr>
          <p:nvPr/>
        </p:nvPicPr>
        <p:blipFill>
          <a:blip r:embed="rId4"/>
          <a:stretch>
            <a:fillRect/>
          </a:stretch>
        </p:blipFill>
        <p:spPr>
          <a:xfrm>
            <a:off x="5509324" y="4627374"/>
            <a:ext cx="2606228" cy="1868780"/>
          </a:xfrm>
          <a:prstGeom prst="rect">
            <a:avLst/>
          </a:prstGeom>
        </p:spPr>
      </p:pic>
    </p:spTree>
    <p:extLst>
      <p:ext uri="{BB962C8B-B14F-4D97-AF65-F5344CB8AC3E}">
        <p14:creationId xmlns:p14="http://schemas.microsoft.com/office/powerpoint/2010/main" val="4170893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just"/>
            <a:r>
              <a:rPr lang="es-ES" sz="3200" b="1" dirty="0">
                <a:latin typeface="Andalus" panose="02020603050405020304" pitchFamily="18" charset="-78"/>
                <a:cs typeface="Andalus" panose="02020603050405020304" pitchFamily="18" charset="-78"/>
              </a:rPr>
              <a:t>variables que servirán de base para conseguir esa ventaja competitiva:</a:t>
            </a:r>
            <a:endParaRPr lang="es-CO" sz="3200" b="1" dirty="0">
              <a:latin typeface="Andalus" panose="02020603050405020304" pitchFamily="18" charset="-78"/>
              <a:cs typeface="Andalus" panose="02020603050405020304" pitchFamily="18" charset="-78"/>
            </a:endParaRPr>
          </a:p>
        </p:txBody>
      </p:sp>
      <p:pic>
        <p:nvPicPr>
          <p:cNvPr id="6" name="Marcador de contenido 5"/>
          <p:cNvPicPr>
            <a:picLocks noGrp="1" noChangeAspect="1"/>
          </p:cNvPicPr>
          <p:nvPr>
            <p:ph sz="quarter" idx="13"/>
          </p:nvPr>
        </p:nvPicPr>
        <p:blipFill>
          <a:blip r:embed="rId2"/>
          <a:stretch>
            <a:fillRect/>
          </a:stretch>
        </p:blipFill>
        <p:spPr>
          <a:xfrm>
            <a:off x="1088265" y="2272540"/>
            <a:ext cx="3228975" cy="1409700"/>
          </a:xfrm>
          <a:prstGeom prst="rect">
            <a:avLst/>
          </a:prstGeom>
        </p:spPr>
      </p:pic>
      <p:pic>
        <p:nvPicPr>
          <p:cNvPr id="1030" name="Picture 6" descr="Resultado de imagen para calid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0383" y="2284494"/>
            <a:ext cx="3233530" cy="1469786"/>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4"/>
          <a:stretch>
            <a:fillRect/>
          </a:stretch>
        </p:blipFill>
        <p:spPr>
          <a:xfrm>
            <a:off x="1517539" y="4117014"/>
            <a:ext cx="1718679" cy="1692899"/>
          </a:xfrm>
          <a:prstGeom prst="rect">
            <a:avLst/>
          </a:prstGeom>
        </p:spPr>
      </p:pic>
      <p:sp>
        <p:nvSpPr>
          <p:cNvPr id="8" name="CuadroTexto 7"/>
          <p:cNvSpPr txBox="1"/>
          <p:nvPr/>
        </p:nvSpPr>
        <p:spPr>
          <a:xfrm>
            <a:off x="1656522" y="5809914"/>
            <a:ext cx="1639165" cy="461665"/>
          </a:xfrm>
          <a:prstGeom prst="rect">
            <a:avLst/>
          </a:prstGeom>
          <a:noFill/>
        </p:spPr>
        <p:txBody>
          <a:bodyPr wrap="square" rtlCol="0">
            <a:spAutoFit/>
          </a:bodyPr>
          <a:lstStyle/>
          <a:p>
            <a:r>
              <a:rPr lang="es-ES" sz="2400" b="1" dirty="0">
                <a:latin typeface="Andalus" panose="02020603050405020304" pitchFamily="18" charset="-78"/>
                <a:cs typeface="Andalus" panose="02020603050405020304" pitchFamily="18" charset="-78"/>
              </a:rPr>
              <a:t>SERVICIO</a:t>
            </a:r>
          </a:p>
        </p:txBody>
      </p:sp>
      <p:pic>
        <p:nvPicPr>
          <p:cNvPr id="9" name="Imagen 8"/>
          <p:cNvPicPr>
            <a:picLocks noChangeAspect="1"/>
          </p:cNvPicPr>
          <p:nvPr/>
        </p:nvPicPr>
        <p:blipFill>
          <a:blip r:embed="rId5"/>
          <a:stretch>
            <a:fillRect/>
          </a:stretch>
        </p:blipFill>
        <p:spPr>
          <a:xfrm>
            <a:off x="3979424" y="4128969"/>
            <a:ext cx="2334819" cy="1692899"/>
          </a:xfrm>
          <a:prstGeom prst="rect">
            <a:avLst/>
          </a:prstGeom>
        </p:spPr>
      </p:pic>
      <p:sp>
        <p:nvSpPr>
          <p:cNvPr id="10" name="CuadroTexto 9"/>
          <p:cNvSpPr txBox="1"/>
          <p:nvPr/>
        </p:nvSpPr>
        <p:spPr>
          <a:xfrm>
            <a:off x="3919955" y="5809914"/>
            <a:ext cx="2394288" cy="461665"/>
          </a:xfrm>
          <a:prstGeom prst="rect">
            <a:avLst/>
          </a:prstGeom>
          <a:noFill/>
        </p:spPr>
        <p:txBody>
          <a:bodyPr wrap="square" rtlCol="0">
            <a:spAutoFit/>
          </a:bodyPr>
          <a:lstStyle/>
          <a:p>
            <a:pPr algn="ctr"/>
            <a:r>
              <a:rPr lang="es-ES" sz="2400" b="1" dirty="0">
                <a:latin typeface="Andalus" panose="02020603050405020304" pitchFamily="18" charset="-78"/>
                <a:cs typeface="Andalus" panose="02020603050405020304" pitchFamily="18" charset="-78"/>
              </a:rPr>
              <a:t>FLEXIBILIDAD</a:t>
            </a:r>
          </a:p>
        </p:txBody>
      </p:sp>
      <p:pic>
        <p:nvPicPr>
          <p:cNvPr id="12" name="Imagen 11"/>
          <p:cNvPicPr>
            <a:picLocks noChangeAspect="1"/>
          </p:cNvPicPr>
          <p:nvPr/>
        </p:nvPicPr>
        <p:blipFill>
          <a:blip r:embed="rId6"/>
          <a:stretch>
            <a:fillRect/>
          </a:stretch>
        </p:blipFill>
        <p:spPr>
          <a:xfrm>
            <a:off x="7236521" y="4189796"/>
            <a:ext cx="2636350" cy="1620117"/>
          </a:xfrm>
          <a:prstGeom prst="rect">
            <a:avLst/>
          </a:prstGeom>
        </p:spPr>
      </p:pic>
      <p:sp>
        <p:nvSpPr>
          <p:cNvPr id="13" name="CuadroTexto 12"/>
          <p:cNvSpPr txBox="1"/>
          <p:nvPr/>
        </p:nvSpPr>
        <p:spPr>
          <a:xfrm>
            <a:off x="7295989" y="5963478"/>
            <a:ext cx="2695316" cy="461665"/>
          </a:xfrm>
          <a:prstGeom prst="rect">
            <a:avLst/>
          </a:prstGeom>
          <a:noFill/>
        </p:spPr>
        <p:txBody>
          <a:bodyPr wrap="square" rtlCol="0">
            <a:spAutoFit/>
          </a:bodyPr>
          <a:lstStyle/>
          <a:p>
            <a:pPr algn="ctr"/>
            <a:r>
              <a:rPr lang="es-ES" sz="2400" b="1" dirty="0">
                <a:latin typeface="Andalus" panose="02020603050405020304" pitchFamily="18" charset="-78"/>
                <a:cs typeface="Andalus" panose="02020603050405020304" pitchFamily="18" charset="-78"/>
              </a:rPr>
              <a:t>INNOVACIÓN</a:t>
            </a:r>
          </a:p>
        </p:txBody>
      </p:sp>
    </p:spTree>
    <p:extLst>
      <p:ext uri="{BB962C8B-B14F-4D97-AF65-F5344CB8AC3E}">
        <p14:creationId xmlns:p14="http://schemas.microsoft.com/office/powerpoint/2010/main" val="2586030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3200" dirty="0">
                <a:latin typeface="Andalus" panose="02020603050405020304" pitchFamily="18" charset="-78"/>
                <a:cs typeface="Andalus" panose="02020603050405020304" pitchFamily="18" charset="-78"/>
              </a:rPr>
              <a:t>objetivos esenciales  </a:t>
            </a:r>
          </a:p>
        </p:txBody>
      </p:sp>
      <p:sp>
        <p:nvSpPr>
          <p:cNvPr id="4" name="Marcador de contenido 3"/>
          <p:cNvSpPr>
            <a:spLocks noGrp="1"/>
          </p:cNvSpPr>
          <p:nvPr>
            <p:ph sz="quarter" idx="13"/>
          </p:nvPr>
        </p:nvSpPr>
        <p:spPr>
          <a:xfrm>
            <a:off x="821635" y="3737113"/>
            <a:ext cx="4770781" cy="2570922"/>
          </a:xfrm>
        </p:spPr>
        <p:txBody>
          <a:bodyPr>
            <a:normAutofit/>
          </a:bodyPr>
          <a:lstStyle/>
          <a:p>
            <a:pPr algn="just">
              <a:buFont typeface="Wingdings" panose="05000000000000000000" pitchFamily="2" charset="2"/>
              <a:buChar char="v"/>
            </a:pPr>
            <a:r>
              <a:rPr lang="es-ES" sz="1800" dirty="0">
                <a:latin typeface="Gautami" panose="020B0502040204020203" pitchFamily="34" charset="0"/>
                <a:cs typeface="Gautami" panose="020B0502040204020203" pitchFamily="34" charset="0"/>
              </a:rPr>
              <a:t>Atacar los problemas fundamentales</a:t>
            </a:r>
          </a:p>
          <a:p>
            <a:pPr algn="just">
              <a:buFont typeface="Wingdings" panose="05000000000000000000" pitchFamily="2" charset="2"/>
              <a:buChar char="v"/>
            </a:pPr>
            <a:r>
              <a:rPr lang="es-ES" sz="1800" dirty="0">
                <a:latin typeface="Gautami" panose="020B0502040204020203" pitchFamily="34" charset="0"/>
                <a:cs typeface="Gautami" panose="020B0502040204020203" pitchFamily="34" charset="0"/>
              </a:rPr>
              <a:t>Buscar simplicidad</a:t>
            </a:r>
          </a:p>
          <a:p>
            <a:pPr algn="just">
              <a:buFont typeface="Wingdings" panose="05000000000000000000" pitchFamily="2" charset="2"/>
              <a:buChar char="v"/>
            </a:pPr>
            <a:r>
              <a:rPr lang="es-ES" sz="1800" dirty="0">
                <a:latin typeface="Gautami" panose="020B0502040204020203" pitchFamily="34" charset="0"/>
                <a:cs typeface="Gautami" panose="020B0502040204020203" pitchFamily="34" charset="0"/>
              </a:rPr>
              <a:t>Diseñar sistemas para identificar problemas</a:t>
            </a:r>
          </a:p>
          <a:p>
            <a:pPr marL="0" indent="0" algn="just">
              <a:buNone/>
            </a:pPr>
            <a:endParaRPr lang="es-ES" sz="1800" dirty="0">
              <a:latin typeface="Gautami" panose="020B0502040204020203" pitchFamily="34" charset="0"/>
              <a:cs typeface="Gautami" panose="020B0502040204020203" pitchFamily="34" charset="0"/>
            </a:endParaRPr>
          </a:p>
        </p:txBody>
      </p:sp>
      <p:sp>
        <p:nvSpPr>
          <p:cNvPr id="6" name="Marcador de contenido 5"/>
          <p:cNvSpPr>
            <a:spLocks noGrp="1"/>
          </p:cNvSpPr>
          <p:nvPr>
            <p:ph sz="quarter" idx="14"/>
          </p:nvPr>
        </p:nvSpPr>
        <p:spPr>
          <a:xfrm>
            <a:off x="6069496" y="2027583"/>
            <a:ext cx="4787899" cy="2849218"/>
          </a:xfrm>
        </p:spPr>
        <p:txBody>
          <a:bodyPr>
            <a:normAutofit fontScale="92500" lnSpcReduction="10000"/>
          </a:bodyPr>
          <a:lstStyle/>
          <a:p>
            <a:pPr algn="just">
              <a:buFont typeface="Wingdings" panose="05000000000000000000" pitchFamily="2" charset="2"/>
              <a:buChar char="v"/>
            </a:pPr>
            <a:r>
              <a:rPr lang="es-ES" sz="1800" dirty="0">
                <a:latin typeface="Gautami" panose="020B0502040204020203" pitchFamily="34" charset="0"/>
                <a:cs typeface="Gautami" panose="020B0502040204020203" pitchFamily="34" charset="0"/>
              </a:rPr>
              <a:t>ELIMINAR DESPILFARRO: </a:t>
            </a:r>
          </a:p>
          <a:p>
            <a:pPr marL="0" indent="0" algn="just">
              <a:buNone/>
            </a:pPr>
            <a:endParaRPr lang="es-ES" sz="1800" dirty="0">
              <a:latin typeface="Gautami" panose="020B0502040204020203" pitchFamily="34" charset="0"/>
              <a:cs typeface="Gautami" panose="020B0502040204020203" pitchFamily="34" charset="0"/>
            </a:endParaRPr>
          </a:p>
          <a:p>
            <a:pPr algn="just"/>
            <a:r>
              <a:rPr lang="es-ES" sz="1800" dirty="0">
                <a:latin typeface="Gautami" panose="020B0502040204020203" pitchFamily="34" charset="0"/>
                <a:cs typeface="Gautami" panose="020B0502040204020203" pitchFamily="34" charset="0"/>
              </a:rPr>
              <a:t>El exceso de existencias</a:t>
            </a:r>
          </a:p>
          <a:p>
            <a:pPr algn="just"/>
            <a:r>
              <a:rPr lang="es-ES" sz="1800" dirty="0">
                <a:latin typeface="Gautami" panose="020B0502040204020203" pitchFamily="34" charset="0"/>
                <a:cs typeface="Gautami" panose="020B0502040204020203" pitchFamily="34" charset="0"/>
              </a:rPr>
              <a:t>Los plazos de preparación</a:t>
            </a:r>
          </a:p>
          <a:p>
            <a:pPr algn="just"/>
            <a:r>
              <a:rPr lang="es-ES" sz="1800" dirty="0">
                <a:latin typeface="Gautami" panose="020B0502040204020203" pitchFamily="34" charset="0"/>
                <a:cs typeface="Gautami" panose="020B0502040204020203" pitchFamily="34" charset="0"/>
              </a:rPr>
              <a:t>La inspección</a:t>
            </a:r>
          </a:p>
          <a:p>
            <a:pPr algn="just"/>
            <a:r>
              <a:rPr lang="es-ES" sz="1800" dirty="0">
                <a:latin typeface="Gautami" panose="020B0502040204020203" pitchFamily="34" charset="0"/>
                <a:cs typeface="Gautami" panose="020B0502040204020203" pitchFamily="34" charset="0"/>
              </a:rPr>
              <a:t>El movimiento de materiales</a:t>
            </a:r>
          </a:p>
          <a:p>
            <a:pPr algn="just"/>
            <a:r>
              <a:rPr lang="es-ES" sz="1800" dirty="0">
                <a:latin typeface="Gautami" panose="020B0502040204020203" pitchFamily="34" charset="0"/>
                <a:cs typeface="Gautami" panose="020B0502040204020203" pitchFamily="34" charset="0"/>
              </a:rPr>
              <a:t>Las transacciones o los rechazos</a:t>
            </a:r>
          </a:p>
        </p:txBody>
      </p:sp>
      <p:pic>
        <p:nvPicPr>
          <p:cNvPr id="11" name="Imagen 10"/>
          <p:cNvPicPr>
            <a:picLocks noChangeAspect="1"/>
          </p:cNvPicPr>
          <p:nvPr/>
        </p:nvPicPr>
        <p:blipFill>
          <a:blip r:embed="rId2"/>
          <a:stretch>
            <a:fillRect/>
          </a:stretch>
        </p:blipFill>
        <p:spPr>
          <a:xfrm>
            <a:off x="1033670" y="1843940"/>
            <a:ext cx="4439478" cy="1528479"/>
          </a:xfrm>
          <a:prstGeom prst="rect">
            <a:avLst/>
          </a:prstGeom>
        </p:spPr>
      </p:pic>
    </p:spTree>
    <p:extLst>
      <p:ext uri="{BB962C8B-B14F-4D97-AF65-F5344CB8AC3E}">
        <p14:creationId xmlns:p14="http://schemas.microsoft.com/office/powerpoint/2010/main" val="2437089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2800" b="1" dirty="0">
                <a:latin typeface="Gautami" panose="020B0502040204020203" pitchFamily="34" charset="0"/>
                <a:cs typeface="Gautami" panose="020B0502040204020203" pitchFamily="34" charset="0"/>
              </a:rPr>
              <a:t>Implementación del jit</a:t>
            </a:r>
          </a:p>
        </p:txBody>
      </p:sp>
      <p:pic>
        <p:nvPicPr>
          <p:cNvPr id="7" name="Marcador de contenido 6"/>
          <p:cNvPicPr>
            <a:picLocks noGrp="1" noChangeAspect="1"/>
          </p:cNvPicPr>
          <p:nvPr>
            <p:ph sz="quarter" idx="13"/>
          </p:nvPr>
        </p:nvPicPr>
        <p:blipFill>
          <a:blip r:embed="rId2"/>
          <a:stretch>
            <a:fillRect/>
          </a:stretch>
        </p:blipFill>
        <p:spPr>
          <a:xfrm>
            <a:off x="3560383" y="1731748"/>
            <a:ext cx="4647718" cy="4397456"/>
          </a:xfrm>
          <a:prstGeom prst="rect">
            <a:avLst/>
          </a:prstGeom>
        </p:spPr>
      </p:pic>
    </p:spTree>
    <p:extLst>
      <p:ext uri="{BB962C8B-B14F-4D97-AF65-F5344CB8AC3E}">
        <p14:creationId xmlns:p14="http://schemas.microsoft.com/office/powerpoint/2010/main" val="1695523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655879" y="1431235"/>
            <a:ext cx="4134922" cy="560939"/>
          </a:xfrm>
          <a:prstGeom prst="rect">
            <a:avLst/>
          </a:prstGeom>
        </p:spPr>
      </p:pic>
      <p:pic>
        <p:nvPicPr>
          <p:cNvPr id="3" name="Imagen 2"/>
          <p:cNvPicPr>
            <a:picLocks noChangeAspect="1"/>
          </p:cNvPicPr>
          <p:nvPr/>
        </p:nvPicPr>
        <p:blipFill>
          <a:blip r:embed="rId3"/>
          <a:stretch>
            <a:fillRect/>
          </a:stretch>
        </p:blipFill>
        <p:spPr>
          <a:xfrm>
            <a:off x="655879" y="3033429"/>
            <a:ext cx="4137680" cy="2028901"/>
          </a:xfrm>
          <a:prstGeom prst="rect">
            <a:avLst/>
          </a:prstGeom>
        </p:spPr>
      </p:pic>
      <p:pic>
        <p:nvPicPr>
          <p:cNvPr id="4" name="Imagen 3"/>
          <p:cNvPicPr>
            <a:picLocks noChangeAspect="1"/>
          </p:cNvPicPr>
          <p:nvPr/>
        </p:nvPicPr>
        <p:blipFill>
          <a:blip r:embed="rId4"/>
          <a:stretch>
            <a:fillRect/>
          </a:stretch>
        </p:blipFill>
        <p:spPr>
          <a:xfrm>
            <a:off x="5800482" y="1431235"/>
            <a:ext cx="4134922" cy="2059540"/>
          </a:xfrm>
          <a:prstGeom prst="rect">
            <a:avLst/>
          </a:prstGeom>
        </p:spPr>
      </p:pic>
      <p:pic>
        <p:nvPicPr>
          <p:cNvPr id="5" name="Imagen 4"/>
          <p:cNvPicPr>
            <a:picLocks noChangeAspect="1"/>
          </p:cNvPicPr>
          <p:nvPr/>
        </p:nvPicPr>
        <p:blipFill>
          <a:blip r:embed="rId5"/>
          <a:stretch>
            <a:fillRect/>
          </a:stretch>
        </p:blipFill>
        <p:spPr>
          <a:xfrm>
            <a:off x="5800482" y="4047879"/>
            <a:ext cx="4134922" cy="588432"/>
          </a:xfrm>
          <a:prstGeom prst="rect">
            <a:avLst/>
          </a:prstGeom>
        </p:spPr>
      </p:pic>
    </p:spTree>
    <p:extLst>
      <p:ext uri="{BB962C8B-B14F-4D97-AF65-F5344CB8AC3E}">
        <p14:creationId xmlns:p14="http://schemas.microsoft.com/office/powerpoint/2010/main" val="290482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principal">
  <a:themeElements>
    <a:clrScheme name="Evento principal">
      <a:dk1>
        <a:sysClr val="windowText" lastClr="000000"/>
      </a:dk1>
      <a:lt1>
        <a:sysClr val="window" lastClr="FFFFFF"/>
      </a:lt1>
      <a:dk2>
        <a:srgbClr val="424242"/>
      </a:dk2>
      <a:lt2>
        <a:srgbClr val="C8C8C8"/>
      </a:lt2>
      <a:accent1>
        <a:srgbClr val="8FA751"/>
      </a:accent1>
      <a:accent2>
        <a:srgbClr val="629D7D"/>
      </a:accent2>
      <a:accent3>
        <a:srgbClr val="5A7AAB"/>
      </a:accent3>
      <a:accent4>
        <a:srgbClr val="AA618F"/>
      </a:accent4>
      <a:accent5>
        <a:srgbClr val="BA5445"/>
      </a:accent5>
      <a:accent6>
        <a:srgbClr val="C8A547"/>
      </a:accent6>
      <a:hlink>
        <a:srgbClr val="91BF1A"/>
      </a:hlink>
      <a:folHlink>
        <a:srgbClr val="ADBE82"/>
      </a:folHlink>
    </a:clrScheme>
    <a:fontScheme name="Evento principal">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vento principal">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CF823853-53CC-4249-AEDB-2EA9F718B2D2}"/>
    </a:ext>
  </a:extLst>
</a:theme>
</file>

<file path=docProps/app.xml><?xml version="1.0" encoding="utf-8"?>
<Properties xmlns="http://schemas.openxmlformats.org/officeDocument/2006/extended-properties" xmlns:vt="http://schemas.openxmlformats.org/officeDocument/2006/docPropsVTypes">
  <Template>TM04033927[[fn=Evento principal]]</Template>
  <TotalTime>625</TotalTime>
  <Words>314</Words>
  <Application>Microsoft Office PowerPoint</Application>
  <PresentationFormat>Panorámica</PresentationFormat>
  <Paragraphs>40</Paragraphs>
  <Slides>11</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11</vt:i4>
      </vt:variant>
    </vt:vector>
  </HeadingPairs>
  <TitlesOfParts>
    <vt:vector size="18" baseType="lpstr">
      <vt:lpstr>Andalus</vt:lpstr>
      <vt:lpstr>Arial</vt:lpstr>
      <vt:lpstr>Baskerville Old Face</vt:lpstr>
      <vt:lpstr>Gautami</vt:lpstr>
      <vt:lpstr>Impact</vt:lpstr>
      <vt:lpstr>Wingdings</vt:lpstr>
      <vt:lpstr>Evento principal</vt:lpstr>
      <vt:lpstr>JUST IN TIME </vt:lpstr>
      <vt:lpstr>“Just in time” (JIT)</vt:lpstr>
      <vt:lpstr>Definición</vt:lpstr>
      <vt:lpstr>se fundamenta principalmente en:</vt:lpstr>
      <vt:lpstr>algunas de las aplicaciones del JIT se pueden mencionar:</vt:lpstr>
      <vt:lpstr>variables que servirán de base para conseguir esa ventaja competitiva:</vt:lpstr>
      <vt:lpstr>objetivos esenciales  </vt:lpstr>
      <vt:lpstr>Implementación del jit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JUST IN TIME</dc:title>
  <dc:creator>MANUELITA</dc:creator>
  <cp:lastModifiedBy>Usuario de Windows</cp:lastModifiedBy>
  <cp:revision>21</cp:revision>
  <dcterms:created xsi:type="dcterms:W3CDTF">2017-05-07T17:52:57Z</dcterms:created>
  <dcterms:modified xsi:type="dcterms:W3CDTF">2017-05-15T01:13:20Z</dcterms:modified>
</cp:coreProperties>
</file>